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9" r:id="rId2"/>
    <p:sldId id="270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7556500" cy="10693400"/>
  <p:notesSz cx="7556500" cy="10693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803" y="1803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7560005" y="0"/>
                </a:moveTo>
                <a:lnTo>
                  <a:pt x="0" y="0"/>
                </a:lnTo>
                <a:lnTo>
                  <a:pt x="0" y="10692003"/>
                </a:lnTo>
                <a:lnTo>
                  <a:pt x="7560005" y="10692003"/>
                </a:lnTo>
                <a:lnTo>
                  <a:pt x="7560005" y="0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8748001"/>
            <a:ext cx="7560309" cy="174625"/>
          </a:xfrm>
          <a:custGeom>
            <a:avLst/>
            <a:gdLst/>
            <a:ahLst/>
            <a:cxnLst/>
            <a:rect l="l" t="t" r="r" b="b"/>
            <a:pathLst>
              <a:path w="7560309" h="174625">
                <a:moveTo>
                  <a:pt x="7560005" y="0"/>
                </a:moveTo>
                <a:lnTo>
                  <a:pt x="0" y="0"/>
                </a:lnTo>
                <a:lnTo>
                  <a:pt x="0" y="174320"/>
                </a:lnTo>
                <a:lnTo>
                  <a:pt x="7560005" y="174320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318065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4562475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5162474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6962470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7562469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8162467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5762472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6362471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0" y="9473971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0" y="10051021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7560005" y="0"/>
                </a:moveTo>
                <a:lnTo>
                  <a:pt x="0" y="0"/>
                </a:lnTo>
                <a:lnTo>
                  <a:pt x="0" y="25387"/>
                </a:lnTo>
                <a:lnTo>
                  <a:pt x="7560005" y="25387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0" y="2599207"/>
            <a:ext cx="7560309" cy="174625"/>
          </a:xfrm>
          <a:custGeom>
            <a:avLst/>
            <a:gdLst/>
            <a:ahLst/>
            <a:cxnLst/>
            <a:rect l="l" t="t" r="r" b="b"/>
            <a:pathLst>
              <a:path w="7560309" h="174625">
                <a:moveTo>
                  <a:pt x="7560005" y="0"/>
                </a:moveTo>
                <a:lnTo>
                  <a:pt x="0" y="0"/>
                </a:lnTo>
                <a:lnTo>
                  <a:pt x="0" y="174320"/>
                </a:lnTo>
                <a:lnTo>
                  <a:pt x="7560005" y="174320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0" y="3888003"/>
            <a:ext cx="7560309" cy="174625"/>
          </a:xfrm>
          <a:custGeom>
            <a:avLst/>
            <a:gdLst/>
            <a:ahLst/>
            <a:cxnLst/>
            <a:rect l="l" t="t" r="r" b="b"/>
            <a:pathLst>
              <a:path w="7560309" h="174625">
                <a:moveTo>
                  <a:pt x="7560005" y="0"/>
                </a:moveTo>
                <a:lnTo>
                  <a:pt x="0" y="0"/>
                </a:lnTo>
                <a:lnTo>
                  <a:pt x="0" y="174320"/>
                </a:lnTo>
                <a:lnTo>
                  <a:pt x="7560005" y="174320"/>
                </a:lnTo>
                <a:lnTo>
                  <a:pt x="7560005" y="0"/>
                </a:lnTo>
                <a:close/>
              </a:path>
            </a:pathLst>
          </a:custGeom>
          <a:solidFill>
            <a:srgbClr val="FFFFFF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chemeClr val="bg1"/>
                </a:solidFill>
                <a:latin typeface="HGS明朝E"/>
                <a:cs typeface="HGS明朝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chemeClr val="bg1"/>
                </a:solidFill>
                <a:latin typeface="HGS明朝E"/>
                <a:cs typeface="HGS明朝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0" i="0">
                <a:solidFill>
                  <a:schemeClr val="bg1"/>
                </a:solidFill>
                <a:latin typeface="HGS明朝E"/>
                <a:cs typeface="HGS明朝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4402" y="10290962"/>
            <a:ext cx="2959735" cy="36830"/>
          </a:xfrm>
          <a:custGeom>
            <a:avLst/>
            <a:gdLst/>
            <a:ahLst/>
            <a:cxnLst/>
            <a:rect l="l" t="t" r="r" b="b"/>
            <a:pathLst>
              <a:path w="2959735" h="36829">
                <a:moveTo>
                  <a:pt x="0" y="36626"/>
                </a:moveTo>
                <a:lnTo>
                  <a:pt x="2959201" y="36626"/>
                </a:lnTo>
                <a:lnTo>
                  <a:pt x="2959201" y="0"/>
                </a:lnTo>
                <a:lnTo>
                  <a:pt x="0" y="0"/>
                </a:lnTo>
                <a:lnTo>
                  <a:pt x="0" y="36626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866400" y="10290962"/>
            <a:ext cx="2959735" cy="36830"/>
          </a:xfrm>
          <a:custGeom>
            <a:avLst/>
            <a:gdLst/>
            <a:ahLst/>
            <a:cxnLst/>
            <a:rect l="l" t="t" r="r" b="b"/>
            <a:pathLst>
              <a:path w="2959734" h="36829">
                <a:moveTo>
                  <a:pt x="0" y="36626"/>
                </a:moveTo>
                <a:lnTo>
                  <a:pt x="2959201" y="36626"/>
                </a:lnTo>
                <a:lnTo>
                  <a:pt x="2959201" y="0"/>
                </a:lnTo>
                <a:lnTo>
                  <a:pt x="0" y="0"/>
                </a:lnTo>
                <a:lnTo>
                  <a:pt x="0" y="36626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200" y="694863"/>
            <a:ext cx="6560449" cy="925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chemeClr val="bg1"/>
                </a:solidFill>
                <a:latin typeface="HGS明朝E"/>
                <a:cs typeface="HGS明朝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88732" y="10250712"/>
            <a:ext cx="175895" cy="126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25000">
              <a:schemeClr val="accent2">
                <a:lumMod val="80000"/>
                <a:lumOff val="2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75000">
              <a:schemeClr val="accent2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61065" y="1572869"/>
            <a:ext cx="6428422" cy="369332"/>
          </a:xfrm>
        </p:spPr>
        <p:txBody>
          <a:bodyPr/>
          <a:lstStyle/>
          <a:p>
            <a:pPr algn="ctr"/>
            <a:r>
              <a:rPr kumimoji="1" lang="ja-JP" altLang="en-US" sz="2400" dirty="0">
                <a:solidFill>
                  <a:schemeClr val="bg1">
                    <a:lumMod val="95000"/>
                  </a:schemeClr>
                </a:solidFill>
              </a:rPr>
              <a:t>オンライン臨床教育評価システム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4"/>
          </p:nvPr>
        </p:nvSpPr>
        <p:spPr>
          <a:xfrm>
            <a:off x="656209" y="5988304"/>
            <a:ext cx="6428422" cy="276999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  <a:latin typeface="ＭＳ Ｐゴシック"/>
                <a:ea typeface="ＭＳ Ｐゴシック"/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  <a:latin typeface="ＭＳ Ｐゴシック"/>
                <a:ea typeface="ＭＳ Ｐゴシック"/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  <a:latin typeface="ＭＳ Ｐゴシック"/>
                <a:ea typeface="ＭＳ Ｐゴシック"/>
              </a:rPr>
              <a:t>メディカルスタッフ用マニュアル</a:t>
            </a:r>
            <a:r>
              <a:rPr kumimoji="1" lang="ja-JP" altLang="en-US" dirty="0">
                <a:solidFill>
                  <a:schemeClr val="tx1"/>
                </a:solidFill>
                <a:latin typeface="ＭＳ Ｐゴシック"/>
                <a:ea typeface="ＭＳ Ｐゴシック"/>
              </a:rPr>
              <a:t>　</a:t>
            </a:r>
            <a:r>
              <a:rPr kumimoji="1" lang="en-US" altLang="ja-JP" dirty="0">
                <a:solidFill>
                  <a:schemeClr val="tx1"/>
                </a:solidFill>
                <a:latin typeface="ＭＳ Ｐゴシック"/>
                <a:ea typeface="ＭＳ Ｐゴシック"/>
              </a:rPr>
              <a:t>】</a:t>
            </a:r>
            <a:endParaRPr lang="ja-JP" altLang="en-US" dirty="0">
              <a:solidFill>
                <a:schemeClr val="tx1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56209" y="1990993"/>
            <a:ext cx="6428422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chemeClr val="bg1"/>
                </a:solidFill>
                <a:latin typeface="HGS明朝E"/>
                <a:ea typeface="+mj-ea"/>
                <a:cs typeface="HGS明朝E"/>
              </a:defRPr>
            </a:lvl1pPr>
          </a:lstStyle>
          <a:p>
            <a:pPr algn="ctr"/>
            <a:r>
              <a:rPr lang="en-US" altLang="ja-JP" sz="5400" b="1" kern="0" dirty="0">
                <a:solidFill>
                  <a:schemeClr val="bg1">
                    <a:lumMod val="95000"/>
                  </a:schemeClr>
                </a:solidFill>
              </a:rPr>
              <a:t>D E B U T 2</a:t>
            </a:r>
            <a:endParaRPr kumimoji="1" lang="ja-JP" altLang="en-US" sz="5400" b="1" kern="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56209" y="2870783"/>
            <a:ext cx="6428422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0" i="0">
                <a:solidFill>
                  <a:schemeClr val="bg1"/>
                </a:solidFill>
                <a:latin typeface="HGS明朝E"/>
                <a:ea typeface="+mj-ea"/>
                <a:cs typeface="HGS明朝E"/>
              </a:defRPr>
            </a:lvl1pPr>
          </a:lstStyle>
          <a:p>
            <a:pPr algn="ctr"/>
            <a:r>
              <a:rPr lang="en-US" altLang="ja-JP" sz="2000" kern="0" dirty="0">
                <a:solidFill>
                  <a:schemeClr val="bg1">
                    <a:lumMod val="95000"/>
                  </a:schemeClr>
                </a:solidFill>
              </a:rPr>
              <a:t>Dental training Evaluation and </a:t>
            </a:r>
            <a:r>
              <a:rPr lang="en-US" altLang="ja-JP" sz="2000" kern="0" dirty="0" err="1">
                <a:solidFill>
                  <a:schemeClr val="bg1">
                    <a:lumMod val="95000"/>
                  </a:schemeClr>
                </a:solidFill>
              </a:rPr>
              <a:t>taBUlation</a:t>
            </a:r>
            <a:r>
              <a:rPr lang="en-US" altLang="ja-JP" sz="2000" kern="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altLang="ja-JP" sz="2000" kern="0" dirty="0" err="1">
                <a:solidFill>
                  <a:schemeClr val="bg1">
                    <a:lumMod val="95000"/>
                  </a:schemeClr>
                </a:solidFill>
              </a:rPr>
              <a:t>SysTem</a:t>
            </a:r>
            <a:endParaRPr kumimoji="1" lang="ja-JP" altLang="en-US" sz="2000" kern="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object 41"/>
          <p:cNvSpPr txBox="1">
            <a:spLocks noGrp="1"/>
          </p:cNvSpPr>
          <p:nvPr>
            <p:ph type="sldNum" sz="quarter" idx="7"/>
          </p:nvPr>
        </p:nvSpPr>
        <p:spPr>
          <a:xfrm>
            <a:off x="3686906" y="10250712"/>
            <a:ext cx="183514" cy="12636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39970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8305" y="1779516"/>
            <a:ext cx="2405852" cy="14154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4402" y="651599"/>
            <a:ext cx="6091555" cy="615315"/>
          </a:xfrm>
          <a:custGeom>
            <a:avLst/>
            <a:gdLst/>
            <a:ahLst/>
            <a:cxnLst/>
            <a:rect l="l" t="t" r="r" b="b"/>
            <a:pathLst>
              <a:path w="6091555" h="615315">
                <a:moveTo>
                  <a:pt x="6091199" y="0"/>
                </a:moveTo>
                <a:lnTo>
                  <a:pt x="0" y="0"/>
                </a:lnTo>
                <a:lnTo>
                  <a:pt x="0" y="614705"/>
                </a:lnTo>
                <a:lnTo>
                  <a:pt x="6091199" y="614705"/>
                </a:lnTo>
                <a:lnTo>
                  <a:pt x="6091199" y="0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88305" y="4035909"/>
            <a:ext cx="2403432" cy="16423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59377" y="4029516"/>
            <a:ext cx="2413148" cy="30152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21700" y="7172158"/>
            <a:ext cx="6180455" cy="30480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100"/>
              </a:spcBef>
            </a:pP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経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験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診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療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以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外の</a:t>
            </a:r>
            <a:r>
              <a:rPr sz="1000" spc="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活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動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1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</a:pP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 dirty="0">
              <a:latin typeface="ＭＳ ゴシック"/>
              <a:cs typeface="ＭＳ ゴシック"/>
            </a:endParaRPr>
          </a:p>
          <a:p>
            <a:pPr marL="139700" indent="-127635">
              <a:lnSpc>
                <a:spcPct val="100000"/>
              </a:lnSpc>
              <a:buSzPct val="90000"/>
              <a:buChar char="■"/>
              <a:tabLst>
                <a:tab pos="140335" algn="l"/>
              </a:tabLst>
            </a:pPr>
            <a:r>
              <a:rPr sz="1000" spc="-50" dirty="0">
                <a:solidFill>
                  <a:srgbClr val="C04163"/>
                </a:solidFill>
                <a:latin typeface="ＭＳ ゴシック"/>
                <a:cs typeface="ＭＳ ゴシック"/>
              </a:rPr>
              <a:t>そ</a:t>
            </a:r>
            <a:r>
              <a:rPr sz="1000" spc="-15" dirty="0">
                <a:solidFill>
                  <a:srgbClr val="C04163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>
                <a:solidFill>
                  <a:srgbClr val="C04163"/>
                </a:solidFill>
                <a:latin typeface="ＭＳ ゴシック"/>
                <a:cs typeface="ＭＳ ゴシック"/>
              </a:rPr>
              <a:t>他</a:t>
            </a:r>
            <a:r>
              <a:rPr sz="1000" spc="-20" dirty="0">
                <a:solidFill>
                  <a:srgbClr val="C04163"/>
                </a:solidFill>
                <a:latin typeface="ＭＳ ゴシック"/>
                <a:cs typeface="ＭＳ ゴシック"/>
              </a:rPr>
              <a:t>の</a:t>
            </a:r>
            <a:r>
              <a:rPr sz="1000" spc="5" dirty="0">
                <a:solidFill>
                  <a:srgbClr val="C04163"/>
                </a:solidFill>
                <a:latin typeface="ＭＳ ゴシック"/>
                <a:cs typeface="ＭＳ ゴシック"/>
              </a:rPr>
              <a:t>研</a:t>
            </a:r>
            <a:r>
              <a:rPr sz="1000" spc="-40" dirty="0">
                <a:solidFill>
                  <a:srgbClr val="C04163"/>
                </a:solidFill>
                <a:latin typeface="ＭＳ ゴシック"/>
                <a:cs typeface="ＭＳ ゴシック"/>
              </a:rPr>
              <a:t>修</a:t>
            </a:r>
            <a:r>
              <a:rPr sz="1000" spc="-35" dirty="0">
                <a:solidFill>
                  <a:srgbClr val="C04163"/>
                </a:solidFill>
                <a:latin typeface="ＭＳ ゴシック"/>
                <a:cs typeface="ＭＳ ゴシック"/>
              </a:rPr>
              <a:t>活</a:t>
            </a:r>
            <a:r>
              <a:rPr sz="1000" spc="-30" dirty="0">
                <a:solidFill>
                  <a:srgbClr val="C04163"/>
                </a:solidFill>
                <a:latin typeface="ＭＳ ゴシック"/>
                <a:cs typeface="ＭＳ ゴシック"/>
              </a:rPr>
              <a:t>動</a:t>
            </a:r>
            <a:r>
              <a:rPr sz="1000" spc="-15" dirty="0">
                <a:solidFill>
                  <a:srgbClr val="C04163"/>
                </a:solidFill>
                <a:latin typeface="ＭＳ ゴシック"/>
                <a:cs typeface="ＭＳ ゴシック"/>
              </a:rPr>
              <a:t>の</a:t>
            </a:r>
            <a:r>
              <a:rPr sz="1000" spc="-30" dirty="0">
                <a:solidFill>
                  <a:srgbClr val="C04163"/>
                </a:solidFill>
                <a:latin typeface="ＭＳ ゴシック"/>
                <a:cs typeface="ＭＳ ゴシック"/>
              </a:rPr>
              <a:t>参</a:t>
            </a:r>
            <a:r>
              <a:rPr sz="1000" dirty="0">
                <a:solidFill>
                  <a:srgbClr val="C04163"/>
                </a:solidFill>
                <a:latin typeface="ＭＳ ゴシック"/>
                <a:cs typeface="ＭＳ ゴシック"/>
              </a:rPr>
              <a:t>照</a:t>
            </a:r>
            <a:endParaRPr sz="1000" dirty="0">
              <a:latin typeface="ＭＳ ゴシック"/>
              <a:cs typeface="ＭＳ ゴシック"/>
            </a:endParaRPr>
          </a:p>
          <a:p>
            <a:pPr marL="131445" indent="-119380">
              <a:lnSpc>
                <a:spcPct val="100000"/>
              </a:lnSpc>
              <a:spcBef>
                <a:spcPts val="575"/>
              </a:spcBef>
              <a:buSzPct val="90000"/>
              <a:buAutoNum type="arabicPeriod"/>
              <a:tabLst>
                <a:tab pos="132080" algn="l"/>
              </a:tabLst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6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54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8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を選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ん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が多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場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合</a:t>
            </a:r>
            <a:r>
              <a:rPr sz="1000" spc="-2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1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氏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や</a:t>
            </a:r>
            <a:r>
              <a:rPr sz="1000" spc="-3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1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う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え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お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順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lang="ja-JP" altLang="en-US"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 smtClean="0">
              <a:latin typeface="ＭＳ ゴシック"/>
              <a:cs typeface="ＭＳ ゴシック"/>
            </a:endParaRPr>
          </a:p>
          <a:p>
            <a:pPr marL="12700" marR="2620645">
              <a:lnSpc>
                <a:spcPct val="148200"/>
              </a:lnSpc>
              <a:buSzPct val="90000"/>
              <a:buAutoNum type="arabicPeriod" startAt="2"/>
              <a:tabLst>
                <a:tab pos="148590" algn="l"/>
              </a:tabLst>
            </a:pP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1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行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lang="ja-JP" altLang="en-US"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 </a:t>
            </a:r>
            <a:r>
              <a:rPr sz="1000" spc="-8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3.&lt;</a:t>
            </a:r>
            <a:r>
              <a:rPr sz="1000" spc="-35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他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活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動の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54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9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開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 smtClean="0">
              <a:latin typeface="ＭＳ ゴシック"/>
              <a:cs typeface="ＭＳ ゴシック"/>
            </a:endParaRPr>
          </a:p>
          <a:p>
            <a:pPr marL="12700" marR="2988945" indent="127635">
              <a:lnSpc>
                <a:spcPct val="148200"/>
              </a:lnSpc>
            </a:pP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1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活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動</a:t>
            </a:r>
            <a:r>
              <a:rPr sz="1000" spc="-2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lang="ja-JP" altLang="en-US"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 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4.&lt;</a:t>
            </a:r>
            <a:r>
              <a:rPr sz="1000" spc="-35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他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活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動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記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録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2022475" indent="-63500">
              <a:lnSpc>
                <a:spcPct val="148200"/>
              </a:lnSpc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場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称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365" dirty="0">
                <a:solidFill>
                  <a:srgbClr val="231F20"/>
                </a:solidFill>
                <a:latin typeface="ＭＳ ゴシック"/>
                <a:cs typeface="ＭＳ ゴシック"/>
              </a:rPr>
              <a:t>日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（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期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間</a:t>
            </a:r>
            <a:r>
              <a:rPr sz="1000" spc="-490" dirty="0">
                <a:solidFill>
                  <a:srgbClr val="231F20"/>
                </a:solidFill>
                <a:latin typeface="ＭＳ ゴシック"/>
                <a:cs typeface="ＭＳ ゴシック"/>
              </a:rPr>
              <a:t>）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内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容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メ</a:t>
            </a:r>
            <a:r>
              <a:rPr sz="1000" spc="-1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モ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等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lang="ja-JP" altLang="en-US"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終え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330" dirty="0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戻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5080" indent="-128270">
              <a:lnSpc>
                <a:spcPct val="148200"/>
              </a:lnSpc>
            </a:pP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5.&lt;</a:t>
            </a:r>
            <a:r>
              <a:rPr sz="1000" spc="-37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他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30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活動の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画面</a:t>
            </a:r>
            <a:r>
              <a:rPr sz="1000" spc="-28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35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既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把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握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いる</a:t>
            </a:r>
            <a:r>
              <a:rPr sz="1000" spc="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情</a:t>
            </a:r>
            <a:r>
              <a:rPr sz="1000" spc="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報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検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索</a:t>
            </a:r>
            <a:r>
              <a:rPr sz="1000" spc="-1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こ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56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spc="3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3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検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」 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出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や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日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時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な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ど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所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定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情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報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310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検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索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21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42301" y="1874702"/>
            <a:ext cx="3049171" cy="1223465"/>
            <a:chOff x="942301" y="1874702"/>
            <a:chExt cx="3049171" cy="1223465"/>
          </a:xfrm>
        </p:grpSpPr>
        <p:sp>
          <p:nvSpPr>
            <p:cNvPr id="9" name="object 9"/>
            <p:cNvSpPr/>
            <p:nvPr/>
          </p:nvSpPr>
          <p:spPr>
            <a:xfrm>
              <a:off x="942301" y="2061903"/>
              <a:ext cx="2480945" cy="654685"/>
            </a:xfrm>
            <a:custGeom>
              <a:avLst/>
              <a:gdLst/>
              <a:ahLst/>
              <a:cxnLst/>
              <a:rect l="l" t="t" r="r" b="b"/>
              <a:pathLst>
                <a:path w="2480945" h="654685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563791"/>
                  </a:lnTo>
                  <a:lnTo>
                    <a:pt x="1414" y="616118"/>
                  </a:lnTo>
                  <a:lnTo>
                    <a:pt x="11312" y="642989"/>
                  </a:lnTo>
                  <a:lnTo>
                    <a:pt x="38179" y="652889"/>
                  </a:lnTo>
                  <a:lnTo>
                    <a:pt x="90500" y="654304"/>
                  </a:lnTo>
                  <a:lnTo>
                    <a:pt x="2390013" y="654304"/>
                  </a:lnTo>
                  <a:lnTo>
                    <a:pt x="2442333" y="652889"/>
                  </a:lnTo>
                  <a:lnTo>
                    <a:pt x="2469200" y="642989"/>
                  </a:lnTo>
                  <a:lnTo>
                    <a:pt x="2479099" y="616118"/>
                  </a:lnTo>
                  <a:lnTo>
                    <a:pt x="2480513" y="563791"/>
                  </a:lnTo>
                  <a:lnTo>
                    <a:pt x="2480513" y="90500"/>
                  </a:lnTo>
                  <a:lnTo>
                    <a:pt x="2479099" y="38179"/>
                  </a:lnTo>
                  <a:lnTo>
                    <a:pt x="2469200" y="11312"/>
                  </a:lnTo>
                  <a:lnTo>
                    <a:pt x="2442333" y="1414"/>
                  </a:lnTo>
                  <a:lnTo>
                    <a:pt x="2390013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92542" y="1874702"/>
              <a:ext cx="1598930" cy="259715"/>
            </a:xfrm>
            <a:custGeom>
              <a:avLst/>
              <a:gdLst/>
              <a:ahLst/>
              <a:cxnLst/>
              <a:rect l="l" t="t" r="r" b="b"/>
              <a:pathLst>
                <a:path w="1598929" h="259714">
                  <a:moveTo>
                    <a:pt x="1598421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598421" y="259194"/>
                  </a:lnTo>
                  <a:lnTo>
                    <a:pt x="1598421" y="0"/>
                  </a:lnTo>
                  <a:close/>
                </a:path>
              </a:pathLst>
            </a:custGeom>
            <a:solidFill>
              <a:srgbClr val="DA21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42301" y="2857502"/>
              <a:ext cx="2484120" cy="240665"/>
            </a:xfrm>
            <a:custGeom>
              <a:avLst/>
              <a:gdLst/>
              <a:ahLst/>
              <a:cxnLst/>
              <a:rect l="l" t="t" r="r" b="b"/>
              <a:pathLst>
                <a:path w="2484120" h="240664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150088"/>
                  </a:lnTo>
                  <a:lnTo>
                    <a:pt x="1414" y="202409"/>
                  </a:lnTo>
                  <a:lnTo>
                    <a:pt x="11312" y="229276"/>
                  </a:lnTo>
                  <a:lnTo>
                    <a:pt x="38179" y="239174"/>
                  </a:lnTo>
                  <a:lnTo>
                    <a:pt x="90500" y="240588"/>
                  </a:lnTo>
                  <a:lnTo>
                    <a:pt x="2393035" y="240588"/>
                  </a:lnTo>
                  <a:lnTo>
                    <a:pt x="2445356" y="239174"/>
                  </a:lnTo>
                  <a:lnTo>
                    <a:pt x="2472223" y="229276"/>
                  </a:lnTo>
                  <a:lnTo>
                    <a:pt x="2482121" y="202409"/>
                  </a:lnTo>
                  <a:lnTo>
                    <a:pt x="2483535" y="150088"/>
                  </a:lnTo>
                  <a:lnTo>
                    <a:pt x="2483535" y="90500"/>
                  </a:lnTo>
                  <a:lnTo>
                    <a:pt x="2482121" y="38179"/>
                  </a:lnTo>
                  <a:lnTo>
                    <a:pt x="2472223" y="11312"/>
                  </a:lnTo>
                  <a:lnTo>
                    <a:pt x="2445356" y="1414"/>
                  </a:lnTo>
                  <a:lnTo>
                    <a:pt x="2393035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377630" y="1852930"/>
            <a:ext cx="1670685" cy="305212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403860">
              <a:lnSpc>
                <a:spcPts val="860"/>
              </a:lnSpc>
              <a:spcBef>
                <a:spcPts val="580"/>
              </a:spcBef>
            </a:pPr>
            <a:r>
              <a:rPr lang="ja-JP" altLang="en-US" sz="900" spc="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r>
              <a:rPr sz="900" spc="-8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絞り</a:t>
            </a:r>
            <a:r>
              <a:rPr sz="900" spc="-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込</a:t>
            </a:r>
            <a:r>
              <a:rPr sz="900" spc="-3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み</a:t>
            </a:r>
            <a:r>
              <a:rPr sz="900" spc="-14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939224" y="2629804"/>
            <a:ext cx="1052195" cy="259715"/>
          </a:xfrm>
          <a:custGeom>
            <a:avLst/>
            <a:gdLst/>
            <a:ahLst/>
            <a:cxnLst/>
            <a:rect l="l" t="t" r="r" b="b"/>
            <a:pathLst>
              <a:path w="1052195" h="259714">
                <a:moveTo>
                  <a:pt x="1051737" y="0"/>
                </a:moveTo>
                <a:lnTo>
                  <a:pt x="302869" y="0"/>
                </a:lnTo>
                <a:lnTo>
                  <a:pt x="0" y="259194"/>
                </a:lnTo>
                <a:lnTo>
                  <a:pt x="1051737" y="259194"/>
                </a:lnTo>
                <a:lnTo>
                  <a:pt x="1051737" y="0"/>
                </a:lnTo>
                <a:close/>
              </a:path>
            </a:pathLst>
          </a:custGeom>
          <a:solidFill>
            <a:srgbClr val="DA21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252813" y="2669882"/>
            <a:ext cx="714933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900" spc="-3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r>
              <a:rPr sz="900" spc="-4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一</a:t>
            </a:r>
            <a:r>
              <a:rPr sz="90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覧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53260" y="1535457"/>
            <a:ext cx="112014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54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81600" y="3785389"/>
            <a:ext cx="1815464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8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他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修活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動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記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録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30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818259" y="2925903"/>
            <a:ext cx="376555" cy="132715"/>
          </a:xfrm>
          <a:custGeom>
            <a:avLst/>
            <a:gdLst/>
            <a:ahLst/>
            <a:cxnLst/>
            <a:rect l="l" t="t" r="r" b="b"/>
            <a:pathLst>
              <a:path w="376555" h="132714">
                <a:moveTo>
                  <a:pt x="27470" y="0"/>
                </a:moveTo>
                <a:lnTo>
                  <a:pt x="16780" y="2158"/>
                </a:lnTo>
                <a:lnTo>
                  <a:pt x="8048" y="8043"/>
                </a:lnTo>
                <a:lnTo>
                  <a:pt x="2159" y="16775"/>
                </a:lnTo>
                <a:lnTo>
                  <a:pt x="0" y="27470"/>
                </a:lnTo>
                <a:lnTo>
                  <a:pt x="0" y="104825"/>
                </a:lnTo>
                <a:lnTo>
                  <a:pt x="2159" y="115520"/>
                </a:lnTo>
                <a:lnTo>
                  <a:pt x="8048" y="124252"/>
                </a:lnTo>
                <a:lnTo>
                  <a:pt x="16780" y="130137"/>
                </a:lnTo>
                <a:lnTo>
                  <a:pt x="27470" y="132295"/>
                </a:lnTo>
                <a:lnTo>
                  <a:pt x="348742" y="132295"/>
                </a:lnTo>
                <a:lnTo>
                  <a:pt x="359429" y="130137"/>
                </a:lnTo>
                <a:lnTo>
                  <a:pt x="368157" y="124252"/>
                </a:lnTo>
                <a:lnTo>
                  <a:pt x="374041" y="115520"/>
                </a:lnTo>
                <a:lnTo>
                  <a:pt x="376199" y="104825"/>
                </a:lnTo>
                <a:lnTo>
                  <a:pt x="376199" y="27470"/>
                </a:lnTo>
                <a:lnTo>
                  <a:pt x="374041" y="16775"/>
                </a:lnTo>
                <a:lnTo>
                  <a:pt x="368157" y="8043"/>
                </a:lnTo>
                <a:lnTo>
                  <a:pt x="359429" y="2158"/>
                </a:lnTo>
                <a:lnTo>
                  <a:pt x="348742" y="0"/>
                </a:lnTo>
                <a:lnTo>
                  <a:pt x="27470" y="0"/>
                </a:lnTo>
                <a:close/>
              </a:path>
            </a:pathLst>
          </a:custGeom>
          <a:ln w="12598">
            <a:solidFill>
              <a:srgbClr val="DA21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683259" y="4931725"/>
            <a:ext cx="376555" cy="208915"/>
          </a:xfrm>
          <a:custGeom>
            <a:avLst/>
            <a:gdLst/>
            <a:ahLst/>
            <a:cxnLst/>
            <a:rect l="l" t="t" r="r" b="b"/>
            <a:pathLst>
              <a:path w="376555" h="208914">
                <a:moveTo>
                  <a:pt x="27470" y="0"/>
                </a:moveTo>
                <a:lnTo>
                  <a:pt x="16780" y="2158"/>
                </a:lnTo>
                <a:lnTo>
                  <a:pt x="8048" y="8043"/>
                </a:lnTo>
                <a:lnTo>
                  <a:pt x="2159" y="16775"/>
                </a:lnTo>
                <a:lnTo>
                  <a:pt x="0" y="27470"/>
                </a:lnTo>
                <a:lnTo>
                  <a:pt x="0" y="180886"/>
                </a:lnTo>
                <a:lnTo>
                  <a:pt x="2159" y="191573"/>
                </a:lnTo>
                <a:lnTo>
                  <a:pt x="8048" y="200301"/>
                </a:lnTo>
                <a:lnTo>
                  <a:pt x="16780" y="206185"/>
                </a:lnTo>
                <a:lnTo>
                  <a:pt x="27470" y="208343"/>
                </a:lnTo>
                <a:lnTo>
                  <a:pt x="348742" y="208343"/>
                </a:lnTo>
                <a:lnTo>
                  <a:pt x="359429" y="206185"/>
                </a:lnTo>
                <a:lnTo>
                  <a:pt x="368157" y="200301"/>
                </a:lnTo>
                <a:lnTo>
                  <a:pt x="374041" y="191573"/>
                </a:lnTo>
                <a:lnTo>
                  <a:pt x="376199" y="180886"/>
                </a:lnTo>
                <a:lnTo>
                  <a:pt x="376199" y="27470"/>
                </a:lnTo>
                <a:lnTo>
                  <a:pt x="374041" y="16775"/>
                </a:lnTo>
                <a:lnTo>
                  <a:pt x="368157" y="8043"/>
                </a:lnTo>
                <a:lnTo>
                  <a:pt x="359429" y="2158"/>
                </a:lnTo>
                <a:lnTo>
                  <a:pt x="348742" y="0"/>
                </a:lnTo>
                <a:lnTo>
                  <a:pt x="27470" y="0"/>
                </a:lnTo>
                <a:close/>
              </a:path>
            </a:pathLst>
          </a:custGeom>
          <a:ln w="12598">
            <a:solidFill>
              <a:srgbClr val="DA21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350832" y="3785458"/>
            <a:ext cx="169354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8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他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活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動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29" name="object 29"/>
          <p:cNvSpPr txBox="1"/>
          <p:nvPr/>
        </p:nvSpPr>
        <p:spPr>
          <a:xfrm>
            <a:off x="734402" y="837006"/>
            <a:ext cx="6091555" cy="429895"/>
          </a:xfrm>
          <a:prstGeom prst="rect">
            <a:avLst/>
          </a:prstGeom>
          <a:solidFill>
            <a:srgbClr val="D36371"/>
          </a:solidFill>
        </p:spPr>
        <p:txBody>
          <a:bodyPr vert="horz" wrap="square" lIns="0" tIns="368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2200" spc="-25" dirty="0">
                <a:solidFill>
                  <a:srgbClr val="FFFFFF"/>
                </a:solidFill>
                <a:latin typeface="HGPｺﾞｼｯｸE"/>
                <a:cs typeface="HGPｺﾞｼｯｸE"/>
              </a:rPr>
              <a:t>そ</a:t>
            </a:r>
            <a:r>
              <a:rPr sz="2200" spc="15" dirty="0">
                <a:solidFill>
                  <a:srgbClr val="FFFFFF"/>
                </a:solidFill>
                <a:latin typeface="HGPｺﾞｼｯｸE"/>
                <a:cs typeface="HGPｺﾞｼｯｸE"/>
              </a:rPr>
              <a:t>の</a:t>
            </a:r>
            <a:r>
              <a:rPr sz="2200" spc="-35" dirty="0">
                <a:solidFill>
                  <a:srgbClr val="FFFFFF"/>
                </a:solidFill>
                <a:latin typeface="HGPｺﾞｼｯｸE"/>
                <a:cs typeface="HGPｺﾞｼｯｸE"/>
              </a:rPr>
              <a:t>他</a:t>
            </a:r>
            <a:r>
              <a:rPr sz="2200" spc="5" dirty="0">
                <a:solidFill>
                  <a:srgbClr val="FFFFFF"/>
                </a:solidFill>
                <a:latin typeface="HGPｺﾞｼｯｸE"/>
                <a:cs typeface="HGPｺﾞｼｯｸE"/>
              </a:rPr>
              <a:t>の</a:t>
            </a:r>
            <a:r>
              <a:rPr sz="2200" spc="55" dirty="0">
                <a:solidFill>
                  <a:srgbClr val="FFFFFF"/>
                </a:solidFill>
                <a:latin typeface="HGPｺﾞｼｯｸE"/>
                <a:cs typeface="HGPｺﾞｼｯｸE"/>
              </a:rPr>
              <a:t>研</a:t>
            </a:r>
            <a:r>
              <a:rPr sz="2200" spc="-35" dirty="0">
                <a:solidFill>
                  <a:srgbClr val="FFFFFF"/>
                </a:solidFill>
                <a:latin typeface="HGPｺﾞｼｯｸE"/>
                <a:cs typeface="HGPｺﾞｼｯｸE"/>
              </a:rPr>
              <a:t>修</a:t>
            </a:r>
            <a:r>
              <a:rPr sz="2200" spc="-20" dirty="0">
                <a:solidFill>
                  <a:srgbClr val="FFFFFF"/>
                </a:solidFill>
                <a:latin typeface="HGPｺﾞｼｯｸE"/>
                <a:cs typeface="HGPｺﾞｼｯｸE"/>
              </a:rPr>
              <a:t>活</a:t>
            </a:r>
            <a:r>
              <a:rPr sz="2200" spc="-35" dirty="0">
                <a:solidFill>
                  <a:srgbClr val="FFFFFF"/>
                </a:solidFill>
                <a:latin typeface="HGPｺﾞｼｯｸE"/>
                <a:cs typeface="HGPｺﾞｼｯｸE"/>
              </a:rPr>
              <a:t>動</a:t>
            </a:r>
            <a:r>
              <a:rPr sz="2200" spc="-40" dirty="0">
                <a:solidFill>
                  <a:srgbClr val="FFFFFF"/>
                </a:solidFill>
                <a:latin typeface="HGPｺﾞｼｯｸE"/>
                <a:cs typeface="HGPｺﾞｼｯｸE"/>
              </a:rPr>
              <a:t>の</a:t>
            </a:r>
            <a:r>
              <a:rPr sz="2200" spc="-20" dirty="0">
                <a:solidFill>
                  <a:srgbClr val="FFFFFF"/>
                </a:solidFill>
                <a:latin typeface="HGPｺﾞｼｯｸE"/>
                <a:cs typeface="HGPｺﾞｼｯｸE"/>
              </a:rPr>
              <a:t>記</a:t>
            </a:r>
            <a:r>
              <a:rPr sz="2200" spc="-5" dirty="0">
                <a:solidFill>
                  <a:srgbClr val="FFFFFF"/>
                </a:solidFill>
                <a:latin typeface="HGPｺﾞｼｯｸE"/>
                <a:cs typeface="HGPｺﾞｼｯｸE"/>
              </a:rPr>
              <a:t>録</a:t>
            </a:r>
            <a:endParaRPr sz="2200">
              <a:latin typeface="HGPｺﾞｼｯｸE"/>
              <a:cs typeface="HGPｺﾞｼｯｸ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34402" y="651599"/>
            <a:ext cx="6091555" cy="185420"/>
          </a:xfrm>
          <a:prstGeom prst="rect">
            <a:avLst/>
          </a:prstGeom>
          <a:solidFill>
            <a:srgbClr val="FFFFFF">
              <a:alpha val="29998"/>
            </a:srgbClr>
          </a:solidFill>
        </p:spPr>
        <p:txBody>
          <a:bodyPr vert="horz" wrap="square" lIns="0" tIns="82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&lt;</a:t>
            </a:r>
            <a:r>
              <a:rPr sz="1000" spc="-5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研</a:t>
            </a:r>
            <a:r>
              <a:rPr sz="1000" spc="-1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修記</a:t>
            </a:r>
            <a:r>
              <a:rPr sz="1000" spc="-2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録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の</a:t>
            </a:r>
            <a:r>
              <a:rPr sz="1000" spc="-2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参</a:t>
            </a:r>
            <a:r>
              <a:rPr sz="1000" spc="-1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照</a:t>
            </a:r>
            <a:r>
              <a:rPr sz="1000" spc="-4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&gt;</a:t>
            </a:r>
            <a:endParaRPr sz="1000"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8305" y="1779516"/>
            <a:ext cx="2404812" cy="14886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4402" y="651599"/>
            <a:ext cx="6091555" cy="615315"/>
          </a:xfrm>
          <a:custGeom>
            <a:avLst/>
            <a:gdLst/>
            <a:ahLst/>
            <a:cxnLst/>
            <a:rect l="l" t="t" r="r" b="b"/>
            <a:pathLst>
              <a:path w="6091555" h="615315">
                <a:moveTo>
                  <a:pt x="6091199" y="0"/>
                </a:moveTo>
                <a:lnTo>
                  <a:pt x="0" y="0"/>
                </a:lnTo>
                <a:lnTo>
                  <a:pt x="0" y="614705"/>
                </a:lnTo>
                <a:lnTo>
                  <a:pt x="6091199" y="614705"/>
                </a:lnTo>
                <a:lnTo>
                  <a:pt x="6091199" y="0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4159377" y="1779516"/>
            <a:ext cx="2666474" cy="1908183"/>
            <a:chOff x="4159377" y="1779516"/>
            <a:chExt cx="2666474" cy="1908183"/>
          </a:xfrm>
        </p:grpSpPr>
        <p:sp>
          <p:nvSpPr>
            <p:cNvPr id="5" name="object 5"/>
            <p:cNvSpPr/>
            <p:nvPr/>
          </p:nvSpPr>
          <p:spPr>
            <a:xfrm>
              <a:off x="4159377" y="1779516"/>
              <a:ext cx="2418003" cy="190818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87631" y="3224704"/>
              <a:ext cx="1626870" cy="240665"/>
            </a:xfrm>
            <a:custGeom>
              <a:avLst/>
              <a:gdLst/>
              <a:ahLst/>
              <a:cxnLst/>
              <a:rect l="l" t="t" r="r" b="b"/>
              <a:pathLst>
                <a:path w="1626870" h="240664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150088"/>
                  </a:lnTo>
                  <a:lnTo>
                    <a:pt x="1414" y="202409"/>
                  </a:lnTo>
                  <a:lnTo>
                    <a:pt x="11312" y="229276"/>
                  </a:lnTo>
                  <a:lnTo>
                    <a:pt x="38179" y="239174"/>
                  </a:lnTo>
                  <a:lnTo>
                    <a:pt x="90500" y="240588"/>
                  </a:lnTo>
                  <a:lnTo>
                    <a:pt x="1536369" y="240588"/>
                  </a:lnTo>
                  <a:lnTo>
                    <a:pt x="1588690" y="239174"/>
                  </a:lnTo>
                  <a:lnTo>
                    <a:pt x="1615557" y="229276"/>
                  </a:lnTo>
                  <a:lnTo>
                    <a:pt x="1625455" y="202409"/>
                  </a:lnTo>
                  <a:lnTo>
                    <a:pt x="1626869" y="150088"/>
                  </a:lnTo>
                  <a:lnTo>
                    <a:pt x="1626869" y="90500"/>
                  </a:lnTo>
                  <a:lnTo>
                    <a:pt x="1625455" y="38179"/>
                  </a:lnTo>
                  <a:lnTo>
                    <a:pt x="1615557" y="11312"/>
                  </a:lnTo>
                  <a:lnTo>
                    <a:pt x="1588690" y="1414"/>
                  </a:lnTo>
                  <a:lnTo>
                    <a:pt x="1536369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0072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536801" y="3096003"/>
              <a:ext cx="1289050" cy="259715"/>
            </a:xfrm>
            <a:custGeom>
              <a:avLst/>
              <a:gdLst/>
              <a:ahLst/>
              <a:cxnLst/>
              <a:rect l="l" t="t" r="r" b="b"/>
              <a:pathLst>
                <a:path w="1289050" h="259714">
                  <a:moveTo>
                    <a:pt x="1288796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288796" y="259194"/>
                  </a:lnTo>
                  <a:lnTo>
                    <a:pt x="1288796" y="0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21700" y="4009559"/>
            <a:ext cx="6180455" cy="23739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上級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医</a:t>
            </a:r>
            <a:r>
              <a:rPr sz="1000" spc="-120" dirty="0">
                <a:solidFill>
                  <a:srgbClr val="231F20"/>
                </a:solidFill>
                <a:latin typeface="ＭＳ ゴシック"/>
                <a:cs typeface="ＭＳ ゴシック"/>
              </a:rPr>
              <a:t>や</a:t>
            </a:r>
            <a:r>
              <a:rPr sz="1000" spc="-160" dirty="0">
                <a:solidFill>
                  <a:srgbClr val="231F20"/>
                </a:solidFill>
                <a:latin typeface="ＭＳ ゴシック"/>
                <a:cs typeface="ＭＳ ゴシック"/>
              </a:rPr>
              <a:t>メ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デ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ィ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カ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ル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ス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フ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Ⅰ／Ⅱ／Ⅲ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120" dirty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フ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ィー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ド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バ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</a:pP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 dirty="0">
              <a:latin typeface="ＭＳ ゴシック"/>
              <a:cs typeface="ＭＳ ゴシック"/>
            </a:endParaRPr>
          </a:p>
          <a:p>
            <a:pPr marL="139700" indent="-127635">
              <a:lnSpc>
                <a:spcPct val="100000"/>
              </a:lnSpc>
              <a:buSzPct val="90000"/>
              <a:buChar char="■"/>
              <a:tabLst>
                <a:tab pos="140335" algn="l"/>
              </a:tabLst>
            </a:pPr>
            <a:r>
              <a:rPr sz="1000" spc="-170" dirty="0">
                <a:solidFill>
                  <a:srgbClr val="C04163"/>
                </a:solidFill>
                <a:latin typeface="ＭＳ ゴシック"/>
                <a:cs typeface="ＭＳ ゴシック"/>
              </a:rPr>
              <a:t>フ</a:t>
            </a:r>
            <a:r>
              <a:rPr sz="1000" spc="-155" dirty="0">
                <a:solidFill>
                  <a:srgbClr val="C04163"/>
                </a:solidFill>
                <a:latin typeface="ＭＳ ゴシック"/>
                <a:cs typeface="ＭＳ ゴシック"/>
              </a:rPr>
              <a:t>ィー</a:t>
            </a:r>
            <a:r>
              <a:rPr sz="1000" spc="-114" dirty="0">
                <a:solidFill>
                  <a:srgbClr val="C04163"/>
                </a:solidFill>
                <a:latin typeface="ＭＳ ゴシック"/>
                <a:cs typeface="ＭＳ ゴシック"/>
              </a:rPr>
              <a:t>ド</a:t>
            </a:r>
            <a:r>
              <a:rPr sz="1000" spc="-140" dirty="0">
                <a:solidFill>
                  <a:srgbClr val="C04163"/>
                </a:solidFill>
                <a:latin typeface="ＭＳ ゴシック"/>
                <a:cs typeface="ＭＳ ゴシック"/>
              </a:rPr>
              <a:t>バ</a:t>
            </a:r>
            <a:r>
              <a:rPr sz="1000" spc="-100" dirty="0">
                <a:solidFill>
                  <a:srgbClr val="C04163"/>
                </a:solidFill>
                <a:latin typeface="ＭＳ ゴシック"/>
                <a:cs typeface="ＭＳ ゴシック"/>
              </a:rPr>
              <a:t>ッ</a:t>
            </a:r>
            <a:r>
              <a:rPr sz="1000" spc="-85" dirty="0">
                <a:solidFill>
                  <a:srgbClr val="C04163"/>
                </a:solidFill>
                <a:latin typeface="ＭＳ ゴシック"/>
                <a:cs typeface="ＭＳ ゴシック"/>
              </a:rPr>
              <a:t>ク</a:t>
            </a:r>
            <a:r>
              <a:rPr sz="1000" spc="-30" dirty="0">
                <a:solidFill>
                  <a:srgbClr val="C04163"/>
                </a:solidFill>
                <a:latin typeface="ＭＳ ゴシック"/>
                <a:cs typeface="ＭＳ ゴシック"/>
              </a:rPr>
              <a:t>参</a:t>
            </a:r>
            <a:r>
              <a:rPr sz="1000" dirty="0">
                <a:solidFill>
                  <a:srgbClr val="C04163"/>
                </a:solidFill>
                <a:latin typeface="ＭＳ ゴシック"/>
                <a:cs typeface="ＭＳ ゴシック"/>
              </a:rPr>
              <a:t>照</a:t>
            </a:r>
            <a:endParaRPr sz="1000" dirty="0">
              <a:latin typeface="ＭＳ ゴシック"/>
              <a:cs typeface="ＭＳ ゴシック"/>
            </a:endParaRPr>
          </a:p>
          <a:p>
            <a:pPr marL="131445" indent="-119380">
              <a:lnSpc>
                <a:spcPct val="100000"/>
              </a:lnSpc>
              <a:spcBef>
                <a:spcPts val="575"/>
              </a:spcBef>
              <a:buSzPct val="90000"/>
              <a:buAutoNum type="arabicPeriod"/>
              <a:tabLst>
                <a:tab pos="132080" algn="l"/>
              </a:tabLst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6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54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8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を選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ん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が多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場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合</a:t>
            </a:r>
            <a:r>
              <a:rPr sz="1000" spc="-2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1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氏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や</a:t>
            </a:r>
            <a:r>
              <a:rPr sz="1000" spc="-3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1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う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え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お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順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lang="ja-JP" altLang="en-US"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 smtClean="0">
              <a:latin typeface="ＭＳ ゴシック"/>
              <a:cs typeface="ＭＳ ゴシック"/>
            </a:endParaRPr>
          </a:p>
          <a:p>
            <a:pPr marL="147955" indent="-135890">
              <a:lnSpc>
                <a:spcPct val="100000"/>
              </a:lnSpc>
              <a:spcBef>
                <a:spcPts val="580"/>
              </a:spcBef>
              <a:buSzPct val="90000"/>
              <a:buAutoNum type="arabicPeriod" startAt="2"/>
              <a:tabLst>
                <a:tab pos="148590" algn="l"/>
              </a:tabLst>
            </a:pP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1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行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 smtClean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フ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ィー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ド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バ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54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8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開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す。</a:t>
            </a:r>
            <a:endParaRPr sz="1000" dirty="0">
              <a:latin typeface="ＭＳ ゴシック"/>
              <a:cs typeface="ＭＳ ゴシック"/>
            </a:endParaRPr>
          </a:p>
          <a:p>
            <a:pPr marL="150495" indent="-138430">
              <a:lnSpc>
                <a:spcPct val="100000"/>
              </a:lnSpc>
              <a:spcBef>
                <a:spcPts val="575"/>
              </a:spcBef>
              <a:buSzPct val="90000"/>
              <a:buAutoNum type="arabicPeriod" startAt="3"/>
              <a:tabLst>
                <a:tab pos="151130" algn="l"/>
              </a:tabLst>
            </a:pP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上級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医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メ</a:t>
            </a:r>
            <a:r>
              <a:rPr sz="1000" spc="-1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デ</a:t>
            </a:r>
            <a:r>
              <a:rPr sz="1000" spc="-1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ィ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カ</a:t>
            </a:r>
            <a:r>
              <a:rPr sz="1000" spc="-1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ル</a:t>
            </a:r>
            <a:r>
              <a:rPr sz="1000" spc="-1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ス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1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フ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1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3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良</a:t>
            </a:r>
            <a:r>
              <a:rPr sz="1000" spc="-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っ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点</a:t>
            </a:r>
            <a:r>
              <a:rPr sz="1000" spc="-5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改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善</a:t>
            </a:r>
            <a:r>
              <a:rPr sz="1000" spc="-1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べ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点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68580" indent="-128270">
              <a:lnSpc>
                <a:spcPct val="148200"/>
              </a:lnSpc>
              <a:buSzPct val="90000"/>
              <a:buAutoNum type="arabicPeriod" startAt="3"/>
              <a:tabLst>
                <a:tab pos="138430" algn="l"/>
              </a:tabLst>
            </a:pPr>
            <a:r>
              <a:rPr sz="1000" spc="2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示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切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替</a:t>
            </a:r>
            <a:r>
              <a:rPr sz="1000" spc="-150" dirty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2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ブ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切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り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替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え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2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Ⅰ／Ⅱ／Ⅲ</a:t>
            </a:r>
            <a:r>
              <a:rPr sz="1000" spc="14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ぞ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に入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160" dirty="0">
                <a:solidFill>
                  <a:srgbClr val="231F20"/>
                </a:solidFill>
                <a:latin typeface="ＭＳ ゴシック"/>
                <a:cs typeface="ＭＳ ゴシック"/>
              </a:rPr>
              <a:t>フ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ィ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ー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ド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バ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で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す。</a:t>
            </a:r>
            <a:endParaRPr sz="1000" dirty="0">
              <a:latin typeface="ＭＳ ゴシック"/>
              <a:cs typeface="ＭＳ ゴシック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954302" y="1874702"/>
            <a:ext cx="3049171" cy="1269366"/>
            <a:chOff x="942301" y="1874702"/>
            <a:chExt cx="3049171" cy="1269366"/>
          </a:xfrm>
        </p:grpSpPr>
        <p:sp>
          <p:nvSpPr>
            <p:cNvPr id="13" name="object 13"/>
            <p:cNvSpPr/>
            <p:nvPr/>
          </p:nvSpPr>
          <p:spPr>
            <a:xfrm>
              <a:off x="942301" y="2061903"/>
              <a:ext cx="2480945" cy="654685"/>
            </a:xfrm>
            <a:custGeom>
              <a:avLst/>
              <a:gdLst/>
              <a:ahLst/>
              <a:cxnLst/>
              <a:rect l="l" t="t" r="r" b="b"/>
              <a:pathLst>
                <a:path w="2480945" h="654685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563791"/>
                  </a:lnTo>
                  <a:lnTo>
                    <a:pt x="1414" y="616118"/>
                  </a:lnTo>
                  <a:lnTo>
                    <a:pt x="11312" y="642989"/>
                  </a:lnTo>
                  <a:lnTo>
                    <a:pt x="38179" y="652889"/>
                  </a:lnTo>
                  <a:lnTo>
                    <a:pt x="90500" y="654304"/>
                  </a:lnTo>
                  <a:lnTo>
                    <a:pt x="2390013" y="654304"/>
                  </a:lnTo>
                  <a:lnTo>
                    <a:pt x="2442333" y="652889"/>
                  </a:lnTo>
                  <a:lnTo>
                    <a:pt x="2469200" y="642989"/>
                  </a:lnTo>
                  <a:lnTo>
                    <a:pt x="2479099" y="616118"/>
                  </a:lnTo>
                  <a:lnTo>
                    <a:pt x="2480513" y="563791"/>
                  </a:lnTo>
                  <a:lnTo>
                    <a:pt x="2480513" y="90500"/>
                  </a:lnTo>
                  <a:lnTo>
                    <a:pt x="2479099" y="38179"/>
                  </a:lnTo>
                  <a:lnTo>
                    <a:pt x="2469200" y="11312"/>
                  </a:lnTo>
                  <a:lnTo>
                    <a:pt x="2442333" y="1414"/>
                  </a:lnTo>
                  <a:lnTo>
                    <a:pt x="2390013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392542" y="1874702"/>
              <a:ext cx="1598930" cy="259715"/>
            </a:xfrm>
            <a:custGeom>
              <a:avLst/>
              <a:gdLst/>
              <a:ahLst/>
              <a:cxnLst/>
              <a:rect l="l" t="t" r="r" b="b"/>
              <a:pathLst>
                <a:path w="1598929" h="259714">
                  <a:moveTo>
                    <a:pt x="1598421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598421" y="259194"/>
                  </a:lnTo>
                  <a:lnTo>
                    <a:pt x="1598421" y="0"/>
                  </a:lnTo>
                  <a:close/>
                </a:path>
              </a:pathLst>
            </a:custGeom>
            <a:solidFill>
              <a:srgbClr val="DA21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42301" y="2903403"/>
              <a:ext cx="2484120" cy="240665"/>
            </a:xfrm>
            <a:custGeom>
              <a:avLst/>
              <a:gdLst/>
              <a:ahLst/>
              <a:cxnLst/>
              <a:rect l="l" t="t" r="r" b="b"/>
              <a:pathLst>
                <a:path w="2484120" h="240664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150088"/>
                  </a:lnTo>
                  <a:lnTo>
                    <a:pt x="1414" y="202409"/>
                  </a:lnTo>
                  <a:lnTo>
                    <a:pt x="11312" y="229276"/>
                  </a:lnTo>
                  <a:lnTo>
                    <a:pt x="38179" y="239174"/>
                  </a:lnTo>
                  <a:lnTo>
                    <a:pt x="90500" y="240588"/>
                  </a:lnTo>
                  <a:lnTo>
                    <a:pt x="2393035" y="240588"/>
                  </a:lnTo>
                  <a:lnTo>
                    <a:pt x="2445356" y="239174"/>
                  </a:lnTo>
                  <a:lnTo>
                    <a:pt x="2472223" y="229276"/>
                  </a:lnTo>
                  <a:lnTo>
                    <a:pt x="2482121" y="202409"/>
                  </a:lnTo>
                  <a:lnTo>
                    <a:pt x="2483535" y="150088"/>
                  </a:lnTo>
                  <a:lnTo>
                    <a:pt x="2483535" y="90500"/>
                  </a:lnTo>
                  <a:lnTo>
                    <a:pt x="2482121" y="38179"/>
                  </a:lnTo>
                  <a:lnTo>
                    <a:pt x="2472223" y="11312"/>
                  </a:lnTo>
                  <a:lnTo>
                    <a:pt x="2445356" y="1414"/>
                  </a:lnTo>
                  <a:lnTo>
                    <a:pt x="2393035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377630" y="1852930"/>
            <a:ext cx="1670685" cy="305212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403860">
              <a:lnSpc>
                <a:spcPts val="860"/>
              </a:lnSpc>
              <a:spcBef>
                <a:spcPts val="580"/>
              </a:spcBef>
            </a:pPr>
            <a:r>
              <a:rPr lang="ja-JP" altLang="en-US" sz="900" spc="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r>
              <a:rPr sz="900" spc="-8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絞り</a:t>
            </a:r>
            <a:r>
              <a:rPr sz="900" spc="-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込</a:t>
            </a:r>
            <a:r>
              <a:rPr sz="900" spc="-3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み</a:t>
            </a:r>
            <a:r>
              <a:rPr sz="900" spc="-14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939224" y="2675703"/>
            <a:ext cx="1052195" cy="259715"/>
          </a:xfrm>
          <a:custGeom>
            <a:avLst/>
            <a:gdLst/>
            <a:ahLst/>
            <a:cxnLst/>
            <a:rect l="l" t="t" r="r" b="b"/>
            <a:pathLst>
              <a:path w="1052195" h="259714">
                <a:moveTo>
                  <a:pt x="1051737" y="0"/>
                </a:moveTo>
                <a:lnTo>
                  <a:pt x="302869" y="0"/>
                </a:lnTo>
                <a:lnTo>
                  <a:pt x="0" y="259194"/>
                </a:lnTo>
                <a:lnTo>
                  <a:pt x="1051737" y="259194"/>
                </a:lnTo>
                <a:lnTo>
                  <a:pt x="1051737" y="0"/>
                </a:lnTo>
                <a:close/>
              </a:path>
            </a:pathLst>
          </a:custGeom>
          <a:solidFill>
            <a:srgbClr val="DA21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924314" y="2779065"/>
            <a:ext cx="112395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365">
              <a:lnSpc>
                <a:spcPts val="675"/>
              </a:lnSpc>
            </a:pPr>
            <a:r>
              <a:rPr lang="ja-JP" altLang="en-US" sz="900" spc="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r>
              <a:rPr sz="900" spc="-4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一</a:t>
            </a:r>
            <a:r>
              <a:rPr sz="90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覧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3260" y="1535457"/>
            <a:ext cx="112014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54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659513" y="1535457"/>
            <a:ext cx="147891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6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フ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ィー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ド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バ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818259" y="2971802"/>
            <a:ext cx="376555" cy="132715"/>
          </a:xfrm>
          <a:custGeom>
            <a:avLst/>
            <a:gdLst/>
            <a:ahLst/>
            <a:cxnLst/>
            <a:rect l="l" t="t" r="r" b="b"/>
            <a:pathLst>
              <a:path w="376555" h="132714">
                <a:moveTo>
                  <a:pt x="27470" y="0"/>
                </a:moveTo>
                <a:lnTo>
                  <a:pt x="16780" y="2158"/>
                </a:lnTo>
                <a:lnTo>
                  <a:pt x="8048" y="8043"/>
                </a:lnTo>
                <a:lnTo>
                  <a:pt x="2159" y="16775"/>
                </a:lnTo>
                <a:lnTo>
                  <a:pt x="0" y="27470"/>
                </a:lnTo>
                <a:lnTo>
                  <a:pt x="0" y="104838"/>
                </a:lnTo>
                <a:lnTo>
                  <a:pt x="2159" y="115525"/>
                </a:lnTo>
                <a:lnTo>
                  <a:pt x="8048" y="124253"/>
                </a:lnTo>
                <a:lnTo>
                  <a:pt x="16780" y="130138"/>
                </a:lnTo>
                <a:lnTo>
                  <a:pt x="27470" y="132295"/>
                </a:lnTo>
                <a:lnTo>
                  <a:pt x="348742" y="132295"/>
                </a:lnTo>
                <a:lnTo>
                  <a:pt x="359429" y="130138"/>
                </a:lnTo>
                <a:lnTo>
                  <a:pt x="368157" y="124253"/>
                </a:lnTo>
                <a:lnTo>
                  <a:pt x="374041" y="115525"/>
                </a:lnTo>
                <a:lnTo>
                  <a:pt x="376199" y="104838"/>
                </a:lnTo>
                <a:lnTo>
                  <a:pt x="376199" y="27470"/>
                </a:lnTo>
                <a:lnTo>
                  <a:pt x="374041" y="16775"/>
                </a:lnTo>
                <a:lnTo>
                  <a:pt x="368157" y="8043"/>
                </a:lnTo>
                <a:lnTo>
                  <a:pt x="359429" y="2158"/>
                </a:lnTo>
                <a:lnTo>
                  <a:pt x="348742" y="0"/>
                </a:lnTo>
                <a:lnTo>
                  <a:pt x="27470" y="0"/>
                </a:lnTo>
                <a:close/>
              </a:path>
            </a:pathLst>
          </a:custGeom>
          <a:ln w="12598">
            <a:solidFill>
              <a:srgbClr val="DA21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5935445" y="3135283"/>
            <a:ext cx="7797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FFFFFF"/>
                </a:solidFill>
                <a:latin typeface="ＭＳ ゴシック"/>
                <a:cs typeface="ＭＳ ゴシック"/>
              </a:rPr>
              <a:t>表</a:t>
            </a:r>
            <a:r>
              <a:rPr sz="900" spc="-10" dirty="0">
                <a:solidFill>
                  <a:srgbClr val="FFFFFF"/>
                </a:solidFill>
                <a:latin typeface="ＭＳ ゴシック"/>
                <a:cs typeface="ＭＳ ゴシック"/>
              </a:rPr>
              <a:t>示</a:t>
            </a:r>
            <a:r>
              <a:rPr sz="900" spc="-25" dirty="0">
                <a:solidFill>
                  <a:srgbClr val="FFFFFF"/>
                </a:solidFill>
                <a:latin typeface="ＭＳ ゴシック"/>
                <a:cs typeface="ＭＳ ゴシック"/>
              </a:rPr>
              <a:t>切</a:t>
            </a:r>
            <a:r>
              <a:rPr sz="900" spc="-65" dirty="0">
                <a:solidFill>
                  <a:srgbClr val="FFFFFF"/>
                </a:solidFill>
                <a:latin typeface="ＭＳ ゴシック"/>
                <a:cs typeface="ＭＳ ゴシック"/>
              </a:rPr>
              <a:t>替</a:t>
            </a:r>
            <a:r>
              <a:rPr sz="900" spc="-140" dirty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>
              <a:latin typeface="ＭＳ ゴシック"/>
              <a:cs typeface="ＭＳ ゴシック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29" name="object 29"/>
          <p:cNvSpPr txBox="1"/>
          <p:nvPr/>
        </p:nvSpPr>
        <p:spPr>
          <a:xfrm>
            <a:off x="734402" y="837006"/>
            <a:ext cx="6091555" cy="429895"/>
          </a:xfrm>
          <a:prstGeom prst="rect">
            <a:avLst/>
          </a:prstGeom>
          <a:solidFill>
            <a:srgbClr val="D36371"/>
          </a:solidFill>
        </p:spPr>
        <p:txBody>
          <a:bodyPr vert="horz" wrap="square" lIns="0" tIns="368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2200" spc="-100" dirty="0">
                <a:solidFill>
                  <a:srgbClr val="FFFFFF"/>
                </a:solidFill>
                <a:latin typeface="HGPｺﾞｼｯｸE"/>
                <a:cs typeface="HGPｺﾞｼｯｸE"/>
              </a:rPr>
              <a:t>フ</a:t>
            </a:r>
            <a:r>
              <a:rPr sz="2200" spc="-85" dirty="0">
                <a:solidFill>
                  <a:srgbClr val="FFFFFF"/>
                </a:solidFill>
                <a:latin typeface="HGPｺﾞｼｯｸE"/>
                <a:cs typeface="HGPｺﾞｼｯｸE"/>
              </a:rPr>
              <a:t>ィ</a:t>
            </a:r>
            <a:r>
              <a:rPr sz="2200" spc="-15" dirty="0">
                <a:solidFill>
                  <a:srgbClr val="FFFFFF"/>
                </a:solidFill>
                <a:latin typeface="HGPｺﾞｼｯｸE"/>
                <a:cs typeface="HGPｺﾞｼｯｸE"/>
              </a:rPr>
              <a:t>ー</a:t>
            </a:r>
            <a:r>
              <a:rPr sz="2200" spc="-240" dirty="0">
                <a:solidFill>
                  <a:srgbClr val="FFFFFF"/>
                </a:solidFill>
                <a:latin typeface="HGPｺﾞｼｯｸE"/>
                <a:cs typeface="HGPｺﾞｼｯｸE"/>
              </a:rPr>
              <a:t>ド</a:t>
            </a:r>
            <a:r>
              <a:rPr sz="2200" spc="-150" dirty="0">
                <a:solidFill>
                  <a:srgbClr val="FFFFFF"/>
                </a:solidFill>
                <a:latin typeface="HGPｺﾞｼｯｸE"/>
                <a:cs typeface="HGPｺﾞｼｯｸE"/>
              </a:rPr>
              <a:t>バ</a:t>
            </a:r>
            <a:r>
              <a:rPr sz="2200" spc="-45" dirty="0">
                <a:solidFill>
                  <a:srgbClr val="FFFFFF"/>
                </a:solidFill>
                <a:latin typeface="HGPｺﾞｼｯｸE"/>
                <a:cs typeface="HGPｺﾞｼｯｸE"/>
              </a:rPr>
              <a:t>ック</a:t>
            </a:r>
            <a:r>
              <a:rPr sz="2200" spc="-40" dirty="0">
                <a:solidFill>
                  <a:srgbClr val="FFFFFF"/>
                </a:solidFill>
                <a:latin typeface="HGPｺﾞｼｯｸE"/>
                <a:cs typeface="HGPｺﾞｼｯｸE"/>
              </a:rPr>
              <a:t>参</a:t>
            </a:r>
            <a:r>
              <a:rPr sz="2200" spc="-5" dirty="0">
                <a:solidFill>
                  <a:srgbClr val="FFFFFF"/>
                </a:solidFill>
                <a:latin typeface="HGPｺﾞｼｯｸE"/>
                <a:cs typeface="HGPｺﾞｼｯｸE"/>
              </a:rPr>
              <a:t>照</a:t>
            </a:r>
            <a:endParaRPr sz="2200">
              <a:latin typeface="HGPｺﾞｼｯｸE"/>
              <a:cs typeface="HGPｺﾞｼｯｸ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34402" y="651599"/>
            <a:ext cx="6091555" cy="185420"/>
          </a:xfrm>
          <a:prstGeom prst="rect">
            <a:avLst/>
          </a:prstGeom>
          <a:solidFill>
            <a:srgbClr val="FFFFFF">
              <a:alpha val="29998"/>
            </a:srgbClr>
          </a:solidFill>
        </p:spPr>
        <p:txBody>
          <a:bodyPr vert="horz" wrap="square" lIns="0" tIns="82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&lt;</a:t>
            </a:r>
            <a:r>
              <a:rPr sz="1000" spc="-5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研</a:t>
            </a:r>
            <a:r>
              <a:rPr sz="1000" spc="-1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修記</a:t>
            </a:r>
            <a:r>
              <a:rPr sz="1000" spc="-2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録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の</a:t>
            </a:r>
            <a:r>
              <a:rPr sz="1000" spc="-2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参</a:t>
            </a:r>
            <a:r>
              <a:rPr sz="1000" spc="-1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照</a:t>
            </a:r>
            <a:r>
              <a:rPr sz="1000" spc="-4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&gt;</a:t>
            </a:r>
            <a:endParaRPr sz="1000"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59377" y="1779516"/>
            <a:ext cx="2408506" cy="2533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88305" y="1784275"/>
            <a:ext cx="2403196" cy="18654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4402" y="651599"/>
            <a:ext cx="6091555" cy="615315"/>
          </a:xfrm>
          <a:custGeom>
            <a:avLst/>
            <a:gdLst/>
            <a:ahLst/>
            <a:cxnLst/>
            <a:rect l="l" t="t" r="r" b="b"/>
            <a:pathLst>
              <a:path w="6091555" h="615315">
                <a:moveTo>
                  <a:pt x="6091199" y="0"/>
                </a:moveTo>
                <a:lnTo>
                  <a:pt x="0" y="0"/>
                </a:lnTo>
                <a:lnTo>
                  <a:pt x="0" y="614705"/>
                </a:lnTo>
                <a:lnTo>
                  <a:pt x="6091199" y="614705"/>
                </a:lnTo>
                <a:lnTo>
                  <a:pt x="6091199" y="0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21700" y="4461357"/>
            <a:ext cx="6180455" cy="21431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100"/>
              </a:spcBef>
            </a:pP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経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験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一般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外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来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診療</a:t>
            </a:r>
            <a:r>
              <a:rPr sz="1000" spc="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</a:pP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 dirty="0">
              <a:latin typeface="ＭＳ ゴシック"/>
              <a:cs typeface="ＭＳ ゴシック"/>
            </a:endParaRPr>
          </a:p>
          <a:p>
            <a:pPr marL="12700">
              <a:lnSpc>
                <a:spcPct val="100000"/>
              </a:lnSpc>
            </a:pPr>
            <a:r>
              <a:rPr sz="1000" spc="-45" dirty="0">
                <a:solidFill>
                  <a:srgbClr val="C04163"/>
                </a:solidFill>
                <a:latin typeface="ＭＳ ゴシック"/>
                <a:cs typeface="ＭＳ ゴシック"/>
              </a:rPr>
              <a:t>■</a:t>
            </a:r>
            <a:r>
              <a:rPr sz="1000" spc="-25" dirty="0">
                <a:solidFill>
                  <a:srgbClr val="C04163"/>
                </a:solidFill>
                <a:latin typeface="ＭＳ ゴシック"/>
                <a:cs typeface="ＭＳ ゴシック"/>
              </a:rPr>
              <a:t>一般</a:t>
            </a:r>
            <a:r>
              <a:rPr sz="1000" spc="-45" dirty="0">
                <a:solidFill>
                  <a:srgbClr val="C04163"/>
                </a:solidFill>
                <a:latin typeface="ＭＳ ゴシック"/>
                <a:cs typeface="ＭＳ ゴシック"/>
              </a:rPr>
              <a:t>外</a:t>
            </a:r>
            <a:r>
              <a:rPr sz="1000" spc="-15" dirty="0">
                <a:solidFill>
                  <a:srgbClr val="C04163"/>
                </a:solidFill>
                <a:latin typeface="ＭＳ ゴシック"/>
                <a:cs typeface="ＭＳ ゴシック"/>
              </a:rPr>
              <a:t>来</a:t>
            </a:r>
            <a:r>
              <a:rPr sz="1000" spc="5" dirty="0">
                <a:solidFill>
                  <a:srgbClr val="C04163"/>
                </a:solidFill>
                <a:latin typeface="ＭＳ ゴシック"/>
                <a:cs typeface="ＭＳ ゴシック"/>
              </a:rPr>
              <a:t>研</a:t>
            </a:r>
            <a:r>
              <a:rPr sz="1000" spc="-15" dirty="0">
                <a:solidFill>
                  <a:srgbClr val="C04163"/>
                </a:solidFill>
                <a:latin typeface="ＭＳ ゴシック"/>
                <a:cs typeface="ＭＳ ゴシック"/>
              </a:rPr>
              <a:t>修</a:t>
            </a:r>
            <a:r>
              <a:rPr sz="1000" spc="-30" dirty="0">
                <a:solidFill>
                  <a:srgbClr val="C04163"/>
                </a:solidFill>
                <a:latin typeface="ＭＳ ゴシック"/>
                <a:cs typeface="ＭＳ ゴシック"/>
              </a:rPr>
              <a:t>の</a:t>
            </a:r>
            <a:r>
              <a:rPr sz="1000" spc="-10" dirty="0">
                <a:solidFill>
                  <a:srgbClr val="C04163"/>
                </a:solidFill>
                <a:latin typeface="ＭＳ ゴシック"/>
                <a:cs typeface="ＭＳ ゴシック"/>
              </a:rPr>
              <a:t>実</a:t>
            </a:r>
            <a:r>
              <a:rPr sz="1000" spc="-20" dirty="0">
                <a:solidFill>
                  <a:srgbClr val="C04163"/>
                </a:solidFill>
                <a:latin typeface="ＭＳ ゴシック"/>
                <a:cs typeface="ＭＳ ゴシック"/>
              </a:rPr>
              <a:t>施</a:t>
            </a:r>
            <a:r>
              <a:rPr sz="1000" spc="-25" dirty="0">
                <a:solidFill>
                  <a:srgbClr val="C04163"/>
                </a:solidFill>
                <a:latin typeface="ＭＳ ゴシック"/>
                <a:cs typeface="ＭＳ ゴシック"/>
              </a:rPr>
              <a:t>記</a:t>
            </a:r>
            <a:r>
              <a:rPr sz="1000" dirty="0">
                <a:solidFill>
                  <a:srgbClr val="C04163"/>
                </a:solidFill>
                <a:latin typeface="ＭＳ ゴシック"/>
                <a:cs typeface="ＭＳ ゴシック"/>
              </a:rPr>
              <a:t>録</a:t>
            </a:r>
            <a:endParaRPr sz="1000" dirty="0">
              <a:latin typeface="ＭＳ ゴシック"/>
              <a:cs typeface="ＭＳ ゴシック"/>
            </a:endParaRPr>
          </a:p>
          <a:p>
            <a:pPr marL="131445" indent="-119380">
              <a:lnSpc>
                <a:spcPct val="100000"/>
              </a:lnSpc>
              <a:spcBef>
                <a:spcPts val="575"/>
              </a:spcBef>
              <a:buSzPct val="90000"/>
              <a:buAutoNum type="arabicPeriod"/>
              <a:tabLst>
                <a:tab pos="132080" algn="l"/>
              </a:tabLst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6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54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8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を選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ん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が多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場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合</a:t>
            </a:r>
            <a:r>
              <a:rPr sz="1000" spc="-2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1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氏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や</a:t>
            </a:r>
            <a:r>
              <a:rPr sz="1000" spc="-3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1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う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え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お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順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lang="ja-JP" altLang="en-US"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7955" indent="-135890">
              <a:lnSpc>
                <a:spcPct val="100000"/>
              </a:lnSpc>
              <a:spcBef>
                <a:spcPts val="580"/>
              </a:spcBef>
              <a:buSzPct val="90000"/>
              <a:buAutoNum type="arabicPeriod" startAt="2"/>
              <a:tabLst>
                <a:tab pos="148590" algn="l"/>
              </a:tabLst>
            </a:pP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1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行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7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一般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外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来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実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施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記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録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54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8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開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2394585" indent="-128270">
              <a:lnSpc>
                <a:spcPct val="148200"/>
              </a:lnSpc>
              <a:buSzPct val="90000"/>
              <a:buAutoNum type="arabicPeriod" startAt="3"/>
              <a:tabLst>
                <a:tab pos="149860" algn="l"/>
              </a:tabLst>
            </a:pP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上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部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外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来</a:t>
            </a:r>
            <a:r>
              <a:rPr sz="1000" spc="-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日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数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総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計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部で</a:t>
            </a:r>
            <a:r>
              <a:rPr sz="1000" spc="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1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日</a:t>
            </a:r>
            <a:r>
              <a:rPr sz="1000" spc="-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単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位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lang="ja-JP" altLang="en-US"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日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毎に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施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設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・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診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療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科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／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ブ</a:t>
            </a:r>
            <a:r>
              <a:rPr sz="1000" spc="-135" dirty="0">
                <a:solidFill>
                  <a:srgbClr val="231F20"/>
                </a:solidFill>
                <a:latin typeface="ＭＳ ゴシック"/>
                <a:cs typeface="ＭＳ ゴシック"/>
              </a:rPr>
              <a:t>ロ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42301" y="1874702"/>
            <a:ext cx="3049171" cy="1777366"/>
            <a:chOff x="942301" y="1874702"/>
            <a:chExt cx="3049171" cy="1777366"/>
          </a:xfrm>
        </p:grpSpPr>
        <p:sp>
          <p:nvSpPr>
            <p:cNvPr id="8" name="object 8"/>
            <p:cNvSpPr/>
            <p:nvPr/>
          </p:nvSpPr>
          <p:spPr>
            <a:xfrm>
              <a:off x="942301" y="2039402"/>
              <a:ext cx="2480945" cy="654685"/>
            </a:xfrm>
            <a:custGeom>
              <a:avLst/>
              <a:gdLst/>
              <a:ahLst/>
              <a:cxnLst/>
              <a:rect l="l" t="t" r="r" b="b"/>
              <a:pathLst>
                <a:path w="2480945" h="654685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563791"/>
                  </a:lnTo>
                  <a:lnTo>
                    <a:pt x="1414" y="616118"/>
                  </a:lnTo>
                  <a:lnTo>
                    <a:pt x="11312" y="642989"/>
                  </a:lnTo>
                  <a:lnTo>
                    <a:pt x="38179" y="652889"/>
                  </a:lnTo>
                  <a:lnTo>
                    <a:pt x="90500" y="654304"/>
                  </a:lnTo>
                  <a:lnTo>
                    <a:pt x="2390013" y="654304"/>
                  </a:lnTo>
                  <a:lnTo>
                    <a:pt x="2442333" y="652889"/>
                  </a:lnTo>
                  <a:lnTo>
                    <a:pt x="2469200" y="642989"/>
                  </a:lnTo>
                  <a:lnTo>
                    <a:pt x="2479099" y="616118"/>
                  </a:lnTo>
                  <a:lnTo>
                    <a:pt x="2480513" y="563791"/>
                  </a:lnTo>
                  <a:lnTo>
                    <a:pt x="2480513" y="90500"/>
                  </a:lnTo>
                  <a:lnTo>
                    <a:pt x="2479099" y="38179"/>
                  </a:lnTo>
                  <a:lnTo>
                    <a:pt x="2469200" y="11312"/>
                  </a:lnTo>
                  <a:lnTo>
                    <a:pt x="2442333" y="1414"/>
                  </a:lnTo>
                  <a:lnTo>
                    <a:pt x="2390013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392542" y="1874702"/>
              <a:ext cx="1598930" cy="259715"/>
            </a:xfrm>
            <a:custGeom>
              <a:avLst/>
              <a:gdLst/>
              <a:ahLst/>
              <a:cxnLst/>
              <a:rect l="l" t="t" r="r" b="b"/>
              <a:pathLst>
                <a:path w="1598929" h="259714">
                  <a:moveTo>
                    <a:pt x="1598421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598421" y="259194"/>
                  </a:lnTo>
                  <a:lnTo>
                    <a:pt x="1598421" y="0"/>
                  </a:lnTo>
                  <a:close/>
                </a:path>
              </a:pathLst>
            </a:custGeom>
            <a:solidFill>
              <a:srgbClr val="DA21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42301" y="2903403"/>
              <a:ext cx="2484120" cy="748665"/>
            </a:xfrm>
            <a:custGeom>
              <a:avLst/>
              <a:gdLst/>
              <a:ahLst/>
              <a:cxnLst/>
              <a:rect l="l" t="t" r="r" b="b"/>
              <a:pathLst>
                <a:path w="2484120" h="748664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657847"/>
                  </a:lnTo>
                  <a:lnTo>
                    <a:pt x="1414" y="710167"/>
                  </a:lnTo>
                  <a:lnTo>
                    <a:pt x="11312" y="737034"/>
                  </a:lnTo>
                  <a:lnTo>
                    <a:pt x="38179" y="746933"/>
                  </a:lnTo>
                  <a:lnTo>
                    <a:pt x="90500" y="748347"/>
                  </a:lnTo>
                  <a:lnTo>
                    <a:pt x="2393035" y="748347"/>
                  </a:lnTo>
                  <a:lnTo>
                    <a:pt x="2445356" y="746933"/>
                  </a:lnTo>
                  <a:lnTo>
                    <a:pt x="2472223" y="737034"/>
                  </a:lnTo>
                  <a:lnTo>
                    <a:pt x="2482121" y="710167"/>
                  </a:lnTo>
                  <a:lnTo>
                    <a:pt x="2483535" y="657847"/>
                  </a:lnTo>
                  <a:lnTo>
                    <a:pt x="2483535" y="90500"/>
                  </a:lnTo>
                  <a:lnTo>
                    <a:pt x="2482121" y="38179"/>
                  </a:lnTo>
                  <a:lnTo>
                    <a:pt x="2472223" y="11312"/>
                  </a:lnTo>
                  <a:lnTo>
                    <a:pt x="2445356" y="1414"/>
                  </a:lnTo>
                  <a:lnTo>
                    <a:pt x="2393035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383929" y="1903255"/>
            <a:ext cx="1670685" cy="253916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403860">
              <a:lnSpc>
                <a:spcPts val="685"/>
              </a:lnSpc>
              <a:spcBef>
                <a:spcPts val="580"/>
              </a:spcBef>
            </a:pPr>
            <a:r>
              <a:rPr lang="ja-JP" altLang="en-US" sz="900" spc="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r>
              <a:rPr sz="900" spc="-8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絞り</a:t>
            </a:r>
            <a:r>
              <a:rPr sz="900" spc="-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込</a:t>
            </a:r>
            <a:r>
              <a:rPr sz="900" spc="-3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み</a:t>
            </a:r>
            <a:r>
              <a:rPr sz="900" spc="-14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939224" y="2675703"/>
            <a:ext cx="1052195" cy="259715"/>
          </a:xfrm>
          <a:custGeom>
            <a:avLst/>
            <a:gdLst/>
            <a:ahLst/>
            <a:cxnLst/>
            <a:rect l="l" t="t" r="r" b="b"/>
            <a:pathLst>
              <a:path w="1052195" h="259714">
                <a:moveTo>
                  <a:pt x="1051737" y="0"/>
                </a:moveTo>
                <a:lnTo>
                  <a:pt x="302869" y="0"/>
                </a:lnTo>
                <a:lnTo>
                  <a:pt x="0" y="259194"/>
                </a:lnTo>
                <a:lnTo>
                  <a:pt x="1051737" y="259194"/>
                </a:lnTo>
                <a:lnTo>
                  <a:pt x="1051737" y="0"/>
                </a:lnTo>
                <a:close/>
              </a:path>
            </a:pathLst>
          </a:custGeom>
          <a:solidFill>
            <a:srgbClr val="DA21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924314" y="2756573"/>
            <a:ext cx="112395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365">
              <a:lnSpc>
                <a:spcPts val="850"/>
              </a:lnSpc>
            </a:pPr>
            <a:r>
              <a:rPr lang="ja-JP" altLang="en-US" sz="900" spc="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r>
              <a:rPr sz="900" spc="-4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一</a:t>
            </a:r>
            <a:r>
              <a:rPr sz="90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覧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53260" y="1535457"/>
            <a:ext cx="112014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54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612307" y="1535457"/>
            <a:ext cx="157353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42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一般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外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来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修の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800259" y="2989803"/>
            <a:ext cx="376555" cy="132715"/>
          </a:xfrm>
          <a:custGeom>
            <a:avLst/>
            <a:gdLst/>
            <a:ahLst/>
            <a:cxnLst/>
            <a:rect l="l" t="t" r="r" b="b"/>
            <a:pathLst>
              <a:path w="376555" h="132714">
                <a:moveTo>
                  <a:pt x="27470" y="0"/>
                </a:moveTo>
                <a:lnTo>
                  <a:pt x="16780" y="2158"/>
                </a:lnTo>
                <a:lnTo>
                  <a:pt x="8048" y="8043"/>
                </a:lnTo>
                <a:lnTo>
                  <a:pt x="2159" y="16775"/>
                </a:lnTo>
                <a:lnTo>
                  <a:pt x="0" y="27470"/>
                </a:lnTo>
                <a:lnTo>
                  <a:pt x="0" y="104825"/>
                </a:lnTo>
                <a:lnTo>
                  <a:pt x="2159" y="115520"/>
                </a:lnTo>
                <a:lnTo>
                  <a:pt x="8048" y="124252"/>
                </a:lnTo>
                <a:lnTo>
                  <a:pt x="16780" y="130137"/>
                </a:lnTo>
                <a:lnTo>
                  <a:pt x="27470" y="132295"/>
                </a:lnTo>
                <a:lnTo>
                  <a:pt x="348742" y="132295"/>
                </a:lnTo>
                <a:lnTo>
                  <a:pt x="359429" y="130137"/>
                </a:lnTo>
                <a:lnTo>
                  <a:pt x="368157" y="124252"/>
                </a:lnTo>
                <a:lnTo>
                  <a:pt x="374041" y="115520"/>
                </a:lnTo>
                <a:lnTo>
                  <a:pt x="376199" y="104825"/>
                </a:lnTo>
                <a:lnTo>
                  <a:pt x="376199" y="27470"/>
                </a:lnTo>
                <a:lnTo>
                  <a:pt x="374041" y="16775"/>
                </a:lnTo>
                <a:lnTo>
                  <a:pt x="368157" y="8043"/>
                </a:lnTo>
                <a:lnTo>
                  <a:pt x="359429" y="2158"/>
                </a:lnTo>
                <a:lnTo>
                  <a:pt x="348742" y="0"/>
                </a:lnTo>
                <a:lnTo>
                  <a:pt x="27470" y="0"/>
                </a:lnTo>
                <a:close/>
              </a:path>
            </a:pathLst>
          </a:custGeom>
          <a:ln w="12598">
            <a:solidFill>
              <a:srgbClr val="DA21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34402" y="837006"/>
            <a:ext cx="6091555" cy="429895"/>
          </a:xfrm>
          <a:prstGeom prst="rect">
            <a:avLst/>
          </a:prstGeom>
          <a:solidFill>
            <a:srgbClr val="D36371"/>
          </a:solidFill>
        </p:spPr>
        <p:txBody>
          <a:bodyPr vert="horz" wrap="square" lIns="0" tIns="368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2200" spc="-10" dirty="0">
                <a:solidFill>
                  <a:srgbClr val="FFFFFF"/>
                </a:solidFill>
                <a:latin typeface="HGPｺﾞｼｯｸE"/>
                <a:cs typeface="HGPｺﾞｼｯｸE"/>
              </a:rPr>
              <a:t>一</a:t>
            </a:r>
            <a:r>
              <a:rPr sz="2200" spc="-20" dirty="0">
                <a:solidFill>
                  <a:srgbClr val="FFFFFF"/>
                </a:solidFill>
                <a:latin typeface="HGPｺﾞｼｯｸE"/>
                <a:cs typeface="HGPｺﾞｼｯｸE"/>
              </a:rPr>
              <a:t>般</a:t>
            </a:r>
            <a:r>
              <a:rPr sz="2200" spc="-50" dirty="0">
                <a:solidFill>
                  <a:srgbClr val="FFFFFF"/>
                </a:solidFill>
                <a:latin typeface="HGPｺﾞｼｯｸE"/>
                <a:cs typeface="HGPｺﾞｼｯｸE"/>
              </a:rPr>
              <a:t>外</a:t>
            </a:r>
            <a:r>
              <a:rPr sz="2200" spc="10" dirty="0">
                <a:solidFill>
                  <a:srgbClr val="FFFFFF"/>
                </a:solidFill>
                <a:latin typeface="HGPｺﾞｼｯｸE"/>
                <a:cs typeface="HGPｺﾞｼｯｸE"/>
              </a:rPr>
              <a:t>来</a:t>
            </a:r>
            <a:r>
              <a:rPr sz="2200" spc="55" dirty="0">
                <a:solidFill>
                  <a:srgbClr val="FFFFFF"/>
                </a:solidFill>
                <a:latin typeface="HGPｺﾞｼｯｸE"/>
                <a:cs typeface="HGPｺﾞｼｯｸE"/>
              </a:rPr>
              <a:t>研</a:t>
            </a:r>
            <a:r>
              <a:rPr sz="2200" spc="20" dirty="0">
                <a:solidFill>
                  <a:srgbClr val="FFFFFF"/>
                </a:solidFill>
                <a:latin typeface="HGPｺﾞｼｯｸE"/>
                <a:cs typeface="HGPｺﾞｼｯｸE"/>
              </a:rPr>
              <a:t>修</a:t>
            </a:r>
            <a:r>
              <a:rPr sz="2200" spc="-40" dirty="0">
                <a:solidFill>
                  <a:srgbClr val="FFFFFF"/>
                </a:solidFill>
                <a:latin typeface="HGPｺﾞｼｯｸE"/>
                <a:cs typeface="HGPｺﾞｼｯｸE"/>
              </a:rPr>
              <a:t>の</a:t>
            </a:r>
            <a:r>
              <a:rPr sz="2200" spc="15" dirty="0">
                <a:solidFill>
                  <a:srgbClr val="FFFFFF"/>
                </a:solidFill>
                <a:latin typeface="HGPｺﾞｼｯｸE"/>
                <a:cs typeface="HGPｺﾞｼｯｸE"/>
              </a:rPr>
              <a:t>実</a:t>
            </a:r>
            <a:r>
              <a:rPr sz="2200" dirty="0">
                <a:solidFill>
                  <a:srgbClr val="FFFFFF"/>
                </a:solidFill>
                <a:latin typeface="HGPｺﾞｼｯｸE"/>
                <a:cs typeface="HGPｺﾞｼｯｸE"/>
              </a:rPr>
              <a:t>施</a:t>
            </a:r>
            <a:r>
              <a:rPr sz="2200" spc="-20" dirty="0">
                <a:solidFill>
                  <a:srgbClr val="FFFFFF"/>
                </a:solidFill>
                <a:latin typeface="HGPｺﾞｼｯｸE"/>
                <a:cs typeface="HGPｺﾞｼｯｸE"/>
              </a:rPr>
              <a:t>記</a:t>
            </a:r>
            <a:r>
              <a:rPr sz="2200" spc="-5" dirty="0">
                <a:solidFill>
                  <a:srgbClr val="FFFFFF"/>
                </a:solidFill>
                <a:latin typeface="HGPｺﾞｼｯｸE"/>
                <a:cs typeface="HGPｺﾞｼｯｸE"/>
              </a:rPr>
              <a:t>録</a:t>
            </a:r>
            <a:endParaRPr sz="2200">
              <a:latin typeface="HGPｺﾞｼｯｸE"/>
              <a:cs typeface="HGPｺﾞｼｯｸE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24" name="object 24"/>
          <p:cNvSpPr txBox="1"/>
          <p:nvPr/>
        </p:nvSpPr>
        <p:spPr>
          <a:xfrm>
            <a:off x="734402" y="651599"/>
            <a:ext cx="6091555" cy="185420"/>
          </a:xfrm>
          <a:prstGeom prst="rect">
            <a:avLst/>
          </a:prstGeom>
          <a:solidFill>
            <a:srgbClr val="FFFFFF">
              <a:alpha val="29998"/>
            </a:srgbClr>
          </a:solidFill>
        </p:spPr>
        <p:txBody>
          <a:bodyPr vert="horz" wrap="square" lIns="0" tIns="82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&lt;</a:t>
            </a:r>
            <a:r>
              <a:rPr sz="1000" spc="-5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研</a:t>
            </a:r>
            <a:r>
              <a:rPr sz="1000" spc="-1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修記</a:t>
            </a:r>
            <a:r>
              <a:rPr sz="1000" spc="-2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録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の</a:t>
            </a:r>
            <a:r>
              <a:rPr sz="1000" spc="-2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参</a:t>
            </a:r>
            <a:r>
              <a:rPr sz="1000" spc="-1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照</a:t>
            </a:r>
            <a:r>
              <a:rPr sz="1000" spc="-4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&gt;</a:t>
            </a:r>
            <a:endParaRPr sz="1000"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88305" y="1779524"/>
            <a:ext cx="2390643" cy="37074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4402" y="651599"/>
            <a:ext cx="6091555" cy="615315"/>
          </a:xfrm>
          <a:custGeom>
            <a:avLst/>
            <a:gdLst/>
            <a:ahLst/>
            <a:cxnLst/>
            <a:rect l="l" t="t" r="r" b="b"/>
            <a:pathLst>
              <a:path w="6091555" h="615315">
                <a:moveTo>
                  <a:pt x="6091199" y="0"/>
                </a:moveTo>
                <a:lnTo>
                  <a:pt x="0" y="0"/>
                </a:lnTo>
                <a:lnTo>
                  <a:pt x="0" y="614705"/>
                </a:lnTo>
                <a:lnTo>
                  <a:pt x="6091199" y="614705"/>
                </a:lnTo>
                <a:lnTo>
                  <a:pt x="6091199" y="0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21700" y="5816758"/>
            <a:ext cx="4931410" cy="1758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100"/>
              </a:spcBef>
            </a:pP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プ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ロ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グ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ラ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ム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向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け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フ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ィー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ド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バ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登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録し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</a:pP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 dirty="0">
              <a:latin typeface="ＭＳ ゴシック"/>
              <a:cs typeface="ＭＳ ゴシック"/>
            </a:endParaRPr>
          </a:p>
          <a:p>
            <a:pPr marL="139700" indent="-127635">
              <a:lnSpc>
                <a:spcPct val="100000"/>
              </a:lnSpc>
              <a:buSzPct val="90000"/>
              <a:buChar char="■"/>
              <a:tabLst>
                <a:tab pos="140335" algn="l"/>
              </a:tabLst>
            </a:pPr>
            <a:r>
              <a:rPr sz="1000" spc="5" dirty="0">
                <a:solidFill>
                  <a:srgbClr val="C04163"/>
                </a:solidFill>
                <a:latin typeface="ＭＳ ゴシック"/>
                <a:cs typeface="ＭＳ ゴシック"/>
              </a:rPr>
              <a:t>研</a:t>
            </a:r>
            <a:r>
              <a:rPr sz="1000" spc="-80" dirty="0">
                <a:solidFill>
                  <a:srgbClr val="C04163"/>
                </a:solidFill>
                <a:latin typeface="ＭＳ ゴシック"/>
                <a:cs typeface="ＭＳ ゴシック"/>
              </a:rPr>
              <a:t>修</a:t>
            </a:r>
            <a:r>
              <a:rPr sz="1000" spc="-75" dirty="0">
                <a:solidFill>
                  <a:srgbClr val="C04163"/>
                </a:solidFill>
                <a:latin typeface="ＭＳ ゴシック"/>
                <a:cs typeface="ＭＳ ゴシック"/>
              </a:rPr>
              <a:t>プ</a:t>
            </a:r>
            <a:r>
              <a:rPr sz="1000" spc="-95" dirty="0">
                <a:solidFill>
                  <a:srgbClr val="C04163"/>
                </a:solidFill>
                <a:latin typeface="ＭＳ ゴシック"/>
                <a:cs typeface="ＭＳ ゴシック"/>
              </a:rPr>
              <a:t>ロ</a:t>
            </a:r>
            <a:r>
              <a:rPr sz="1000" spc="-70" dirty="0">
                <a:solidFill>
                  <a:srgbClr val="C04163"/>
                </a:solidFill>
                <a:latin typeface="ＭＳ ゴシック"/>
                <a:cs typeface="ＭＳ ゴシック"/>
              </a:rPr>
              <a:t>グ</a:t>
            </a:r>
            <a:r>
              <a:rPr sz="1000" spc="-114" dirty="0">
                <a:solidFill>
                  <a:srgbClr val="C04163"/>
                </a:solidFill>
                <a:latin typeface="ＭＳ ゴシック"/>
                <a:cs typeface="ＭＳ ゴシック"/>
              </a:rPr>
              <a:t>ラ</a:t>
            </a:r>
            <a:r>
              <a:rPr sz="1000" spc="-85" dirty="0">
                <a:solidFill>
                  <a:srgbClr val="C04163"/>
                </a:solidFill>
                <a:latin typeface="ＭＳ ゴシック"/>
                <a:cs typeface="ＭＳ ゴシック"/>
              </a:rPr>
              <a:t>ム</a:t>
            </a:r>
            <a:r>
              <a:rPr sz="1000" spc="-15" dirty="0">
                <a:solidFill>
                  <a:srgbClr val="C04163"/>
                </a:solidFill>
                <a:latin typeface="ＭＳ ゴシック"/>
                <a:cs typeface="ＭＳ ゴシック"/>
              </a:rPr>
              <a:t>へ</a:t>
            </a:r>
            <a:r>
              <a:rPr sz="1000" spc="-114" dirty="0">
                <a:solidFill>
                  <a:srgbClr val="C04163"/>
                </a:solidFill>
                <a:latin typeface="ＭＳ ゴシック"/>
                <a:cs typeface="ＭＳ ゴシック"/>
              </a:rPr>
              <a:t>の</a:t>
            </a:r>
            <a:r>
              <a:rPr sz="1000" spc="-170" dirty="0">
                <a:solidFill>
                  <a:srgbClr val="C04163"/>
                </a:solidFill>
                <a:latin typeface="ＭＳ ゴシック"/>
                <a:cs typeface="ＭＳ ゴシック"/>
              </a:rPr>
              <a:t>フ</a:t>
            </a:r>
            <a:r>
              <a:rPr sz="1000" spc="-155" dirty="0">
                <a:solidFill>
                  <a:srgbClr val="C04163"/>
                </a:solidFill>
                <a:latin typeface="ＭＳ ゴシック"/>
                <a:cs typeface="ＭＳ ゴシック"/>
              </a:rPr>
              <a:t>ィー</a:t>
            </a:r>
            <a:r>
              <a:rPr sz="1000" spc="-114" dirty="0">
                <a:solidFill>
                  <a:srgbClr val="C04163"/>
                </a:solidFill>
                <a:latin typeface="ＭＳ ゴシック"/>
                <a:cs typeface="ＭＳ ゴシック"/>
              </a:rPr>
              <a:t>ド</a:t>
            </a:r>
            <a:r>
              <a:rPr sz="1000" spc="-140" dirty="0">
                <a:solidFill>
                  <a:srgbClr val="C04163"/>
                </a:solidFill>
                <a:latin typeface="ＭＳ ゴシック"/>
                <a:cs typeface="ＭＳ ゴシック"/>
              </a:rPr>
              <a:t>バ</a:t>
            </a:r>
            <a:r>
              <a:rPr sz="1000" spc="-100" dirty="0">
                <a:solidFill>
                  <a:srgbClr val="C04163"/>
                </a:solidFill>
                <a:latin typeface="ＭＳ ゴシック"/>
                <a:cs typeface="ＭＳ ゴシック"/>
              </a:rPr>
              <a:t>ッ</a:t>
            </a:r>
            <a:r>
              <a:rPr sz="1000" dirty="0">
                <a:solidFill>
                  <a:srgbClr val="C04163"/>
                </a:solidFill>
                <a:latin typeface="ＭＳ ゴシック"/>
                <a:cs typeface="ＭＳ ゴシック"/>
              </a:rPr>
              <a:t>ク</a:t>
            </a:r>
            <a:endParaRPr sz="1000" dirty="0">
              <a:latin typeface="ＭＳ ゴシック"/>
              <a:cs typeface="ＭＳ ゴシック"/>
            </a:endParaRPr>
          </a:p>
          <a:p>
            <a:pPr marL="131445" indent="-119380">
              <a:lnSpc>
                <a:spcPct val="100000"/>
              </a:lnSpc>
              <a:spcBef>
                <a:spcPts val="575"/>
              </a:spcBef>
              <a:buSzPct val="90000"/>
              <a:buAutoNum type="arabicPeriod"/>
              <a:tabLst>
                <a:tab pos="132080" algn="l"/>
              </a:tabLst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プ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ロ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グ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ラ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ム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160" dirty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フ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ィー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ド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バ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登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録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プ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ロ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グ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ラ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ム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257810" indent="-128270">
              <a:lnSpc>
                <a:spcPct val="148200"/>
              </a:lnSpc>
              <a:buSzPct val="90000"/>
              <a:buAutoNum type="arabicPeriod"/>
              <a:tabLst>
                <a:tab pos="138430" algn="l"/>
              </a:tabLst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フ</a:t>
            </a:r>
            <a:r>
              <a:rPr sz="1000" spc="-1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ィー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ド</a:t>
            </a:r>
            <a:r>
              <a:rPr sz="1000" spc="-1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バ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送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信</a:t>
            </a:r>
            <a:r>
              <a:rPr sz="1000" spc="-1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選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択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1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7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プ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ロ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グ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ラ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ム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各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種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情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報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自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動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lang="ja-JP" altLang="en-US"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spc="-2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部</a:t>
            </a:r>
            <a:r>
              <a:rPr sz="1000" spc="-2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良</a:t>
            </a:r>
            <a:r>
              <a:rPr sz="1000" spc="-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っ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点</a:t>
            </a:r>
            <a:r>
              <a:rPr sz="1000" spc="-5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改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善</a:t>
            </a:r>
            <a:r>
              <a:rPr sz="1000" spc="-1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べ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点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1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2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37160" indent="-125095">
              <a:lnSpc>
                <a:spcPct val="100000"/>
              </a:lnSpc>
              <a:spcBef>
                <a:spcPts val="580"/>
              </a:spcBef>
              <a:buSzPct val="90000"/>
              <a:buAutoNum type="arabicPeriod"/>
              <a:tabLst>
                <a:tab pos="137795" algn="l"/>
              </a:tabLst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登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録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ると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フ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ィー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ド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バ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登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録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76835">
              <a:lnSpc>
                <a:spcPct val="100000"/>
              </a:lnSpc>
              <a:spcBef>
                <a:spcPts val="580"/>
              </a:spcBef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項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目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全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入力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情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報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42301" y="1770303"/>
            <a:ext cx="3726492" cy="3580059"/>
            <a:chOff x="942301" y="1770303"/>
            <a:chExt cx="3726492" cy="3580059"/>
          </a:xfrm>
        </p:grpSpPr>
        <p:sp>
          <p:nvSpPr>
            <p:cNvPr id="7" name="object 7"/>
            <p:cNvSpPr/>
            <p:nvPr/>
          </p:nvSpPr>
          <p:spPr>
            <a:xfrm>
              <a:off x="942301" y="1770303"/>
              <a:ext cx="2480945" cy="654685"/>
            </a:xfrm>
            <a:custGeom>
              <a:avLst/>
              <a:gdLst/>
              <a:ahLst/>
              <a:cxnLst/>
              <a:rect l="l" t="t" r="r" b="b"/>
              <a:pathLst>
                <a:path w="2480945" h="654685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563791"/>
                  </a:lnTo>
                  <a:lnTo>
                    <a:pt x="1414" y="616118"/>
                  </a:lnTo>
                  <a:lnTo>
                    <a:pt x="11312" y="642989"/>
                  </a:lnTo>
                  <a:lnTo>
                    <a:pt x="38179" y="652889"/>
                  </a:lnTo>
                  <a:lnTo>
                    <a:pt x="90500" y="654304"/>
                  </a:lnTo>
                  <a:lnTo>
                    <a:pt x="2390013" y="654304"/>
                  </a:lnTo>
                  <a:lnTo>
                    <a:pt x="2442333" y="652889"/>
                  </a:lnTo>
                  <a:lnTo>
                    <a:pt x="2469200" y="642989"/>
                  </a:lnTo>
                  <a:lnTo>
                    <a:pt x="2479099" y="616118"/>
                  </a:lnTo>
                  <a:lnTo>
                    <a:pt x="2480513" y="563791"/>
                  </a:lnTo>
                  <a:lnTo>
                    <a:pt x="2480513" y="90500"/>
                  </a:lnTo>
                  <a:lnTo>
                    <a:pt x="2479099" y="38179"/>
                  </a:lnTo>
                  <a:lnTo>
                    <a:pt x="2469200" y="11312"/>
                  </a:lnTo>
                  <a:lnTo>
                    <a:pt x="2442333" y="1414"/>
                  </a:lnTo>
                  <a:lnTo>
                    <a:pt x="2390013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42301" y="2533502"/>
              <a:ext cx="2484120" cy="2816860"/>
            </a:xfrm>
            <a:custGeom>
              <a:avLst/>
              <a:gdLst/>
              <a:ahLst/>
              <a:cxnLst/>
              <a:rect l="l" t="t" r="r" b="b"/>
              <a:pathLst>
                <a:path w="2484120" h="2816860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2726105"/>
                  </a:lnTo>
                  <a:lnTo>
                    <a:pt x="1414" y="2778426"/>
                  </a:lnTo>
                  <a:lnTo>
                    <a:pt x="11312" y="2805293"/>
                  </a:lnTo>
                  <a:lnTo>
                    <a:pt x="38179" y="2815191"/>
                  </a:lnTo>
                  <a:lnTo>
                    <a:pt x="90500" y="2816606"/>
                  </a:lnTo>
                  <a:lnTo>
                    <a:pt x="2393035" y="2816606"/>
                  </a:lnTo>
                  <a:lnTo>
                    <a:pt x="2445356" y="2815191"/>
                  </a:lnTo>
                  <a:lnTo>
                    <a:pt x="2472223" y="2805293"/>
                  </a:lnTo>
                  <a:lnTo>
                    <a:pt x="2482121" y="2778426"/>
                  </a:lnTo>
                  <a:lnTo>
                    <a:pt x="2483535" y="2726105"/>
                  </a:lnTo>
                  <a:lnTo>
                    <a:pt x="2483535" y="90500"/>
                  </a:lnTo>
                  <a:lnTo>
                    <a:pt x="2482121" y="38179"/>
                  </a:lnTo>
                  <a:lnTo>
                    <a:pt x="2472223" y="11312"/>
                  </a:lnTo>
                  <a:lnTo>
                    <a:pt x="2445356" y="1414"/>
                  </a:lnTo>
                  <a:lnTo>
                    <a:pt x="2393035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857138" y="1874703"/>
              <a:ext cx="1811655" cy="259715"/>
            </a:xfrm>
            <a:custGeom>
              <a:avLst/>
              <a:gdLst/>
              <a:ahLst/>
              <a:cxnLst/>
              <a:rect l="l" t="t" r="r" b="b"/>
              <a:pathLst>
                <a:path w="1811654" h="259714">
                  <a:moveTo>
                    <a:pt x="1811159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811159" y="259194"/>
                  </a:lnTo>
                  <a:lnTo>
                    <a:pt x="1811159" y="0"/>
                  </a:lnTo>
                  <a:close/>
                </a:path>
              </a:pathLst>
            </a:custGeom>
            <a:solidFill>
              <a:srgbClr val="DA21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258969" y="1913982"/>
            <a:ext cx="12992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0" dirty="0">
                <a:solidFill>
                  <a:srgbClr val="FFFFFF"/>
                </a:solidFill>
                <a:latin typeface="ＭＳ ゴシック"/>
                <a:cs typeface="ＭＳ ゴシック"/>
              </a:rPr>
              <a:t>研</a:t>
            </a:r>
            <a:r>
              <a:rPr sz="900" spc="-65" dirty="0">
                <a:solidFill>
                  <a:srgbClr val="FFFFFF"/>
                </a:solidFill>
                <a:latin typeface="ＭＳ ゴシック"/>
                <a:cs typeface="ＭＳ ゴシック"/>
              </a:rPr>
              <a:t>修プ</a:t>
            </a:r>
            <a:r>
              <a:rPr sz="900" spc="-80" dirty="0">
                <a:solidFill>
                  <a:srgbClr val="FFFFFF"/>
                </a:solidFill>
                <a:latin typeface="ＭＳ ゴシック"/>
                <a:cs typeface="ＭＳ ゴシック"/>
              </a:rPr>
              <a:t>ロ</a:t>
            </a:r>
            <a:r>
              <a:rPr sz="900" spc="-60" dirty="0">
                <a:solidFill>
                  <a:srgbClr val="FFFFFF"/>
                </a:solidFill>
                <a:latin typeface="ＭＳ ゴシック"/>
                <a:cs typeface="ＭＳ ゴシック"/>
              </a:rPr>
              <a:t>グ</a:t>
            </a:r>
            <a:r>
              <a:rPr sz="900" spc="-100" dirty="0">
                <a:solidFill>
                  <a:srgbClr val="FFFFFF"/>
                </a:solidFill>
                <a:latin typeface="ＭＳ ゴシック"/>
                <a:cs typeface="ＭＳ ゴシック"/>
              </a:rPr>
              <a:t>ラ</a:t>
            </a:r>
            <a:r>
              <a:rPr sz="900" spc="-85" dirty="0">
                <a:solidFill>
                  <a:srgbClr val="FFFFFF"/>
                </a:solidFill>
                <a:latin typeface="ＭＳ ゴシック"/>
                <a:cs typeface="ＭＳ ゴシック"/>
              </a:rPr>
              <a:t>ム</a:t>
            </a:r>
            <a:r>
              <a:rPr sz="900" spc="-40" dirty="0">
                <a:solidFill>
                  <a:srgbClr val="FFFFFF"/>
                </a:solidFill>
                <a:latin typeface="ＭＳ ゴシック"/>
                <a:cs typeface="ＭＳ ゴシック"/>
              </a:rPr>
              <a:t>一</a:t>
            </a:r>
            <a:r>
              <a:rPr sz="900" spc="-65" dirty="0">
                <a:solidFill>
                  <a:srgbClr val="FFFFFF"/>
                </a:solidFill>
                <a:latin typeface="ＭＳ ゴシック"/>
                <a:cs typeface="ＭＳ ゴシック"/>
              </a:rPr>
              <a:t>覧</a:t>
            </a:r>
            <a:r>
              <a:rPr sz="900" spc="-140" dirty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>
              <a:latin typeface="ＭＳ ゴシック"/>
              <a:cs typeface="ＭＳ ゴシック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57138" y="3204003"/>
            <a:ext cx="1811655" cy="259715"/>
          </a:xfrm>
          <a:custGeom>
            <a:avLst/>
            <a:gdLst/>
            <a:ahLst/>
            <a:cxnLst/>
            <a:rect l="l" t="t" r="r" b="b"/>
            <a:pathLst>
              <a:path w="1811654" h="259714">
                <a:moveTo>
                  <a:pt x="1811159" y="0"/>
                </a:moveTo>
                <a:lnTo>
                  <a:pt x="302869" y="0"/>
                </a:lnTo>
                <a:lnTo>
                  <a:pt x="0" y="259194"/>
                </a:lnTo>
                <a:lnTo>
                  <a:pt x="1811159" y="259194"/>
                </a:lnTo>
                <a:lnTo>
                  <a:pt x="1811159" y="0"/>
                </a:lnTo>
                <a:close/>
              </a:path>
            </a:pathLst>
          </a:custGeom>
          <a:solidFill>
            <a:srgbClr val="DA21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299149" y="3243282"/>
            <a:ext cx="12592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50" dirty="0">
                <a:solidFill>
                  <a:srgbClr val="FFFFFF"/>
                </a:solidFill>
                <a:latin typeface="ＭＳ ゴシック"/>
                <a:cs typeface="ＭＳ ゴシック"/>
              </a:rPr>
              <a:t>フ</a:t>
            </a:r>
            <a:r>
              <a:rPr sz="900" spc="-135" dirty="0">
                <a:solidFill>
                  <a:srgbClr val="FFFFFF"/>
                </a:solidFill>
                <a:latin typeface="ＭＳ ゴシック"/>
                <a:cs typeface="ＭＳ ゴシック"/>
              </a:rPr>
              <a:t>ィ</a:t>
            </a:r>
            <a:r>
              <a:rPr sz="900" spc="-130" dirty="0">
                <a:solidFill>
                  <a:srgbClr val="FFFFFF"/>
                </a:solidFill>
                <a:latin typeface="ＭＳ ゴシック"/>
                <a:cs typeface="ＭＳ ゴシック"/>
              </a:rPr>
              <a:t>ー</a:t>
            </a:r>
            <a:r>
              <a:rPr sz="900" spc="-95" dirty="0">
                <a:solidFill>
                  <a:srgbClr val="FFFFFF"/>
                </a:solidFill>
                <a:latin typeface="ＭＳ ゴシック"/>
                <a:cs typeface="ＭＳ ゴシック"/>
              </a:rPr>
              <a:t>ド</a:t>
            </a:r>
            <a:r>
              <a:rPr sz="900" spc="-120" dirty="0">
                <a:solidFill>
                  <a:srgbClr val="FFFFFF"/>
                </a:solidFill>
                <a:latin typeface="ＭＳ ゴシック"/>
                <a:cs typeface="ＭＳ ゴシック"/>
              </a:rPr>
              <a:t>バ</a:t>
            </a:r>
            <a:r>
              <a:rPr sz="900" spc="-85" dirty="0">
                <a:solidFill>
                  <a:srgbClr val="FFFFFF"/>
                </a:solidFill>
                <a:latin typeface="ＭＳ ゴシック"/>
                <a:cs typeface="ＭＳ ゴシック"/>
              </a:rPr>
              <a:t>ッ</a:t>
            </a:r>
            <a:r>
              <a:rPr sz="900" spc="-80" dirty="0">
                <a:solidFill>
                  <a:srgbClr val="FFFFFF"/>
                </a:solidFill>
                <a:latin typeface="ＭＳ ゴシック"/>
                <a:cs typeface="ＭＳ ゴシック"/>
              </a:rPr>
              <a:t>ク</a:t>
            </a:r>
            <a:r>
              <a:rPr sz="900" spc="-10" dirty="0">
                <a:solidFill>
                  <a:srgbClr val="FFFFFF"/>
                </a:solidFill>
                <a:latin typeface="ＭＳ ゴシック"/>
                <a:cs typeface="ＭＳ ゴシック"/>
              </a:rPr>
              <a:t>送</a:t>
            </a:r>
            <a:r>
              <a:rPr sz="900" spc="-55" dirty="0">
                <a:solidFill>
                  <a:srgbClr val="FFFFFF"/>
                </a:solidFill>
                <a:latin typeface="ＭＳ ゴシック"/>
                <a:cs typeface="ＭＳ ゴシック"/>
              </a:rPr>
              <a:t>信</a:t>
            </a:r>
            <a:r>
              <a:rPr sz="900" spc="-140" dirty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>
              <a:latin typeface="ＭＳ ゴシック"/>
              <a:cs typeface="ＭＳ ゴシック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46252" y="1535457"/>
            <a:ext cx="2579598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プ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ロ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グ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ラ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ム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へ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フ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ィー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ド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バ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>
              <a:latin typeface="ＭＳ ゴシック"/>
              <a:cs typeface="ＭＳ ゴシック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2447547" y="2667604"/>
            <a:ext cx="915035" cy="145415"/>
            <a:chOff x="2447547" y="2667604"/>
            <a:chExt cx="915035" cy="145415"/>
          </a:xfrm>
        </p:grpSpPr>
        <p:sp>
          <p:nvSpPr>
            <p:cNvPr id="19" name="object 19"/>
            <p:cNvSpPr/>
            <p:nvPr/>
          </p:nvSpPr>
          <p:spPr>
            <a:xfrm>
              <a:off x="3105896" y="2673903"/>
              <a:ext cx="250825" cy="132715"/>
            </a:xfrm>
            <a:custGeom>
              <a:avLst/>
              <a:gdLst/>
              <a:ahLst/>
              <a:cxnLst/>
              <a:rect l="l" t="t" r="r" b="b"/>
              <a:pathLst>
                <a:path w="250825" h="132714">
                  <a:moveTo>
                    <a:pt x="27470" y="0"/>
                  </a:moveTo>
                  <a:lnTo>
                    <a:pt x="16780" y="2158"/>
                  </a:lnTo>
                  <a:lnTo>
                    <a:pt x="8048" y="8043"/>
                  </a:lnTo>
                  <a:lnTo>
                    <a:pt x="2159" y="16775"/>
                  </a:lnTo>
                  <a:lnTo>
                    <a:pt x="0" y="27470"/>
                  </a:lnTo>
                  <a:lnTo>
                    <a:pt x="0" y="104825"/>
                  </a:lnTo>
                  <a:lnTo>
                    <a:pt x="2159" y="115520"/>
                  </a:lnTo>
                  <a:lnTo>
                    <a:pt x="8048" y="124252"/>
                  </a:lnTo>
                  <a:lnTo>
                    <a:pt x="16780" y="130137"/>
                  </a:lnTo>
                  <a:lnTo>
                    <a:pt x="27470" y="132295"/>
                  </a:lnTo>
                  <a:lnTo>
                    <a:pt x="222732" y="132295"/>
                  </a:lnTo>
                  <a:lnTo>
                    <a:pt x="233427" y="130137"/>
                  </a:lnTo>
                  <a:lnTo>
                    <a:pt x="242158" y="124252"/>
                  </a:lnTo>
                  <a:lnTo>
                    <a:pt x="248044" y="115520"/>
                  </a:lnTo>
                  <a:lnTo>
                    <a:pt x="250202" y="104825"/>
                  </a:lnTo>
                  <a:lnTo>
                    <a:pt x="250202" y="27470"/>
                  </a:lnTo>
                  <a:lnTo>
                    <a:pt x="248044" y="16775"/>
                  </a:lnTo>
                  <a:lnTo>
                    <a:pt x="242158" y="8043"/>
                  </a:lnTo>
                  <a:lnTo>
                    <a:pt x="233427" y="2158"/>
                  </a:lnTo>
                  <a:lnTo>
                    <a:pt x="222732" y="0"/>
                  </a:lnTo>
                  <a:lnTo>
                    <a:pt x="2747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453847" y="2673903"/>
              <a:ext cx="593090" cy="132715"/>
            </a:xfrm>
            <a:custGeom>
              <a:avLst/>
              <a:gdLst/>
              <a:ahLst/>
              <a:cxnLst/>
              <a:rect l="l" t="t" r="r" b="b"/>
              <a:pathLst>
                <a:path w="593089" h="132714">
                  <a:moveTo>
                    <a:pt x="27470" y="0"/>
                  </a:moveTo>
                  <a:lnTo>
                    <a:pt x="16780" y="2158"/>
                  </a:lnTo>
                  <a:lnTo>
                    <a:pt x="8048" y="8043"/>
                  </a:lnTo>
                  <a:lnTo>
                    <a:pt x="2159" y="16775"/>
                  </a:lnTo>
                  <a:lnTo>
                    <a:pt x="0" y="27470"/>
                  </a:lnTo>
                  <a:lnTo>
                    <a:pt x="0" y="104825"/>
                  </a:lnTo>
                  <a:lnTo>
                    <a:pt x="2159" y="115520"/>
                  </a:lnTo>
                  <a:lnTo>
                    <a:pt x="8048" y="124252"/>
                  </a:lnTo>
                  <a:lnTo>
                    <a:pt x="16780" y="130137"/>
                  </a:lnTo>
                  <a:lnTo>
                    <a:pt x="27470" y="132295"/>
                  </a:lnTo>
                  <a:lnTo>
                    <a:pt x="565188" y="132295"/>
                  </a:lnTo>
                  <a:lnTo>
                    <a:pt x="575877" y="130137"/>
                  </a:lnTo>
                  <a:lnTo>
                    <a:pt x="584609" y="124252"/>
                  </a:lnTo>
                  <a:lnTo>
                    <a:pt x="590498" y="115520"/>
                  </a:lnTo>
                  <a:lnTo>
                    <a:pt x="592658" y="104825"/>
                  </a:lnTo>
                  <a:lnTo>
                    <a:pt x="592658" y="27470"/>
                  </a:lnTo>
                  <a:lnTo>
                    <a:pt x="590498" y="16775"/>
                  </a:lnTo>
                  <a:lnTo>
                    <a:pt x="584609" y="8043"/>
                  </a:lnTo>
                  <a:lnTo>
                    <a:pt x="575877" y="2158"/>
                  </a:lnTo>
                  <a:lnTo>
                    <a:pt x="565188" y="0"/>
                  </a:lnTo>
                  <a:lnTo>
                    <a:pt x="2747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734402" y="837006"/>
            <a:ext cx="6091555" cy="429895"/>
          </a:xfrm>
          <a:prstGeom prst="rect">
            <a:avLst/>
          </a:prstGeom>
          <a:solidFill>
            <a:srgbClr val="D36371"/>
          </a:solidFill>
        </p:spPr>
        <p:txBody>
          <a:bodyPr vert="horz" wrap="square" lIns="0" tIns="368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2200" spc="55" dirty="0">
                <a:solidFill>
                  <a:srgbClr val="FFFFFF"/>
                </a:solidFill>
                <a:latin typeface="HGPｺﾞｼｯｸE"/>
                <a:cs typeface="HGPｺﾞｼｯｸE"/>
              </a:rPr>
              <a:t>研</a:t>
            </a:r>
            <a:r>
              <a:rPr sz="2200" spc="-20" dirty="0">
                <a:solidFill>
                  <a:srgbClr val="FFFFFF"/>
                </a:solidFill>
                <a:latin typeface="HGPｺﾞｼｯｸE"/>
                <a:cs typeface="HGPｺﾞｼｯｸE"/>
              </a:rPr>
              <a:t>修</a:t>
            </a:r>
            <a:r>
              <a:rPr sz="2200" spc="-25" dirty="0">
                <a:solidFill>
                  <a:srgbClr val="FFFFFF"/>
                </a:solidFill>
                <a:latin typeface="HGPｺﾞｼｯｸE"/>
                <a:cs typeface="HGPｺﾞｼｯｸE"/>
              </a:rPr>
              <a:t>プ</a:t>
            </a:r>
            <a:r>
              <a:rPr sz="2200" spc="-55" dirty="0">
                <a:solidFill>
                  <a:srgbClr val="FFFFFF"/>
                </a:solidFill>
                <a:latin typeface="HGPｺﾞｼｯｸE"/>
                <a:cs typeface="HGPｺﾞｼｯｸE"/>
              </a:rPr>
              <a:t>ロ</a:t>
            </a:r>
            <a:r>
              <a:rPr sz="2200" spc="-40" dirty="0">
                <a:solidFill>
                  <a:srgbClr val="FFFFFF"/>
                </a:solidFill>
                <a:latin typeface="HGPｺﾞｼｯｸE"/>
                <a:cs typeface="HGPｺﾞｼｯｸE"/>
              </a:rPr>
              <a:t>グ</a:t>
            </a:r>
            <a:r>
              <a:rPr sz="2200" spc="-150" dirty="0">
                <a:solidFill>
                  <a:srgbClr val="FFFFFF"/>
                </a:solidFill>
                <a:latin typeface="HGPｺﾞｼｯｸE"/>
                <a:cs typeface="HGPｺﾞｼｯｸE"/>
              </a:rPr>
              <a:t>ラ</a:t>
            </a:r>
            <a:r>
              <a:rPr sz="2200" spc="-175" dirty="0">
                <a:solidFill>
                  <a:srgbClr val="FFFFFF"/>
                </a:solidFill>
                <a:latin typeface="HGPｺﾞｼｯｸE"/>
                <a:cs typeface="HGPｺﾞｼｯｸE"/>
              </a:rPr>
              <a:t>ム</a:t>
            </a:r>
            <a:r>
              <a:rPr sz="2200" spc="-25" dirty="0">
                <a:solidFill>
                  <a:srgbClr val="FFFFFF"/>
                </a:solidFill>
                <a:latin typeface="HGPｺﾞｼｯｸE"/>
                <a:cs typeface="HGPｺﾞｼｯｸE"/>
              </a:rPr>
              <a:t>へ</a:t>
            </a:r>
            <a:r>
              <a:rPr sz="2200" spc="-45" dirty="0">
                <a:solidFill>
                  <a:srgbClr val="FFFFFF"/>
                </a:solidFill>
                <a:latin typeface="HGPｺﾞｼｯｸE"/>
                <a:cs typeface="HGPｺﾞｼｯｸE"/>
              </a:rPr>
              <a:t>の</a:t>
            </a:r>
            <a:r>
              <a:rPr sz="2200" spc="-100" dirty="0">
                <a:solidFill>
                  <a:srgbClr val="FFFFFF"/>
                </a:solidFill>
                <a:latin typeface="HGPｺﾞｼｯｸE"/>
                <a:cs typeface="HGPｺﾞｼｯｸE"/>
              </a:rPr>
              <a:t>フ</a:t>
            </a:r>
            <a:r>
              <a:rPr sz="2200" spc="-85" dirty="0">
                <a:solidFill>
                  <a:srgbClr val="FFFFFF"/>
                </a:solidFill>
                <a:latin typeface="HGPｺﾞｼｯｸE"/>
                <a:cs typeface="HGPｺﾞｼｯｸE"/>
              </a:rPr>
              <a:t>ィ</a:t>
            </a:r>
            <a:r>
              <a:rPr sz="2200" spc="-15" dirty="0">
                <a:solidFill>
                  <a:srgbClr val="FFFFFF"/>
                </a:solidFill>
                <a:latin typeface="HGPｺﾞｼｯｸE"/>
                <a:cs typeface="HGPｺﾞｼｯｸE"/>
              </a:rPr>
              <a:t>ー</a:t>
            </a:r>
            <a:r>
              <a:rPr sz="2200" spc="-240" dirty="0">
                <a:solidFill>
                  <a:srgbClr val="FFFFFF"/>
                </a:solidFill>
                <a:latin typeface="HGPｺﾞｼｯｸE"/>
                <a:cs typeface="HGPｺﾞｼｯｸE"/>
              </a:rPr>
              <a:t>ド</a:t>
            </a:r>
            <a:r>
              <a:rPr sz="2200" spc="-150" dirty="0">
                <a:solidFill>
                  <a:srgbClr val="FFFFFF"/>
                </a:solidFill>
                <a:latin typeface="HGPｺﾞｼｯｸE"/>
                <a:cs typeface="HGPｺﾞｼｯｸE"/>
              </a:rPr>
              <a:t>バ</a:t>
            </a:r>
            <a:r>
              <a:rPr sz="2200" spc="-45" dirty="0">
                <a:solidFill>
                  <a:srgbClr val="FFFFFF"/>
                </a:solidFill>
                <a:latin typeface="HGPｺﾞｼｯｸE"/>
                <a:cs typeface="HGPｺﾞｼｯｸE"/>
              </a:rPr>
              <a:t>ッ</a:t>
            </a:r>
            <a:r>
              <a:rPr sz="2200" spc="-5" dirty="0">
                <a:solidFill>
                  <a:srgbClr val="FFFFFF"/>
                </a:solidFill>
                <a:latin typeface="HGPｺﾞｼｯｸE"/>
                <a:cs typeface="HGPｺﾞｼｯｸE"/>
              </a:rPr>
              <a:t>ク</a:t>
            </a:r>
            <a:endParaRPr sz="2200">
              <a:latin typeface="HGPｺﾞｼｯｸE"/>
              <a:cs typeface="HGPｺﾞｼｯｸE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22" name="object 22"/>
          <p:cNvSpPr txBox="1"/>
          <p:nvPr/>
        </p:nvSpPr>
        <p:spPr>
          <a:xfrm>
            <a:off x="734402" y="651599"/>
            <a:ext cx="6091555" cy="185420"/>
          </a:xfrm>
          <a:prstGeom prst="rect">
            <a:avLst/>
          </a:prstGeom>
          <a:solidFill>
            <a:srgbClr val="FFFFFF">
              <a:alpha val="29998"/>
            </a:srgbClr>
          </a:solidFill>
        </p:spPr>
        <p:txBody>
          <a:bodyPr vert="horz" wrap="square" lIns="0" tIns="82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&lt;</a:t>
            </a:r>
            <a:r>
              <a:rPr sz="1000" spc="-3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連</a:t>
            </a:r>
            <a:r>
              <a:rPr sz="1000" spc="22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絡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&gt;</a:t>
            </a:r>
            <a:endParaRPr sz="1000"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25000">
              <a:schemeClr val="accent2">
                <a:lumMod val="80000"/>
                <a:lumOff val="2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  <a:gs pos="75000">
              <a:schemeClr val="accent2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505700" y="524044"/>
            <a:ext cx="6551449" cy="423193"/>
          </a:xfrm>
        </p:spPr>
        <p:txBody>
          <a:bodyPr/>
          <a:lstStyle/>
          <a:p>
            <a:pPr algn="ctr"/>
            <a:r>
              <a:rPr kumimoji="1" lang="ja-JP" altLang="en-US" dirty="0"/>
              <a:t>「指導歯科医」メニューの操作方法</a:t>
            </a:r>
          </a:p>
        </p:txBody>
      </p:sp>
      <p:sp>
        <p:nvSpPr>
          <p:cNvPr id="5" name="object 41"/>
          <p:cNvSpPr txBox="1">
            <a:spLocks noGrp="1"/>
          </p:cNvSpPr>
          <p:nvPr>
            <p:ph type="sldNum" sz="quarter" idx="7"/>
          </p:nvPr>
        </p:nvSpPr>
        <p:spPr>
          <a:xfrm>
            <a:off x="3686906" y="10250712"/>
            <a:ext cx="183514" cy="12636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7745" y="1433457"/>
            <a:ext cx="662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spc="600" dirty="0">
                <a:solidFill>
                  <a:schemeClr val="bg1">
                    <a:lumMod val="95000"/>
                  </a:schemeClr>
                </a:solidFill>
              </a:rPr>
              <a:t>CONTENTS</a:t>
            </a:r>
            <a:endParaRPr kumimoji="1" lang="ja-JP" altLang="en-US" spc="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62605" y="2246333"/>
            <a:ext cx="33538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研修</a:t>
            </a:r>
            <a:r>
              <a:rPr kumimoji="1" lang="ja-JP" altLang="en-US" dirty="0"/>
              <a:t>歯科医評価票</a:t>
            </a:r>
            <a:r>
              <a:rPr kumimoji="1" lang="en-US" altLang="ja-JP" dirty="0"/>
              <a:t>I/II/III</a:t>
            </a:r>
          </a:p>
          <a:p>
            <a:r>
              <a:rPr lang="en-US" altLang="ja-JP" dirty="0"/>
              <a:t>m</a:t>
            </a:r>
            <a:r>
              <a:rPr kumimoji="1" lang="en-US" altLang="ja-JP" dirty="0"/>
              <a:t>ini-CEX/DOPS/</a:t>
            </a:r>
            <a:r>
              <a:rPr kumimoji="1" lang="en-US" altLang="ja-JP" dirty="0" err="1"/>
              <a:t>CbD</a:t>
            </a:r>
            <a:r>
              <a:rPr kumimoji="1" lang="ja-JP" altLang="en-US" dirty="0"/>
              <a:t>の登録</a:t>
            </a:r>
            <a:r>
              <a:rPr kumimoji="1" lang="en-US" altLang="ja-JP" dirty="0"/>
              <a:t>/</a:t>
            </a:r>
            <a:r>
              <a:rPr kumimoji="1" lang="ja-JP" altLang="en-US" dirty="0"/>
              <a:t>参照</a:t>
            </a:r>
            <a:endParaRPr kumimoji="1" lang="en-US" altLang="ja-JP" dirty="0"/>
          </a:p>
          <a:p>
            <a:r>
              <a:rPr lang="ja-JP" altLang="en-US" dirty="0"/>
              <a:t>基本的臨床手技の登録</a:t>
            </a:r>
            <a:r>
              <a:rPr lang="en-US" altLang="ja-JP" dirty="0"/>
              <a:t>/</a:t>
            </a:r>
            <a:r>
              <a:rPr lang="ja-JP" altLang="en-US" dirty="0"/>
              <a:t>参照</a:t>
            </a:r>
            <a:endParaRPr lang="en-US" altLang="ja-JP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61719" y="22463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3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5700" y="3564874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＜研修記録の参照＞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62605" y="3841873"/>
            <a:ext cx="28023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研修履歴の確認</a:t>
            </a:r>
            <a:endParaRPr kumimoji="1" lang="en-US" altLang="ja-JP" dirty="0"/>
          </a:p>
          <a:p>
            <a:r>
              <a:rPr lang="en-US" altLang="ja-JP" dirty="0"/>
              <a:t>m</a:t>
            </a:r>
            <a:r>
              <a:rPr kumimoji="1" lang="en-US" altLang="ja-JP" dirty="0"/>
              <a:t>ini-CEX/DOPS/</a:t>
            </a:r>
            <a:r>
              <a:rPr kumimoji="1" lang="en-US" altLang="ja-JP" dirty="0" err="1"/>
              <a:t>CbD</a:t>
            </a:r>
            <a:r>
              <a:rPr kumimoji="1" lang="ja-JP" altLang="en-US" dirty="0"/>
              <a:t>の参照</a:t>
            </a:r>
            <a:endParaRPr kumimoji="1" lang="en-US" altLang="ja-JP" dirty="0"/>
          </a:p>
          <a:p>
            <a:r>
              <a:rPr kumimoji="1" lang="ja-JP" altLang="en-US" dirty="0"/>
              <a:t>その他の研修活動の記録</a:t>
            </a:r>
          </a:p>
          <a:p>
            <a:r>
              <a:rPr kumimoji="1" lang="ja-JP" altLang="en-US" dirty="0"/>
              <a:t>フィードバックの参照</a:t>
            </a:r>
            <a:endParaRPr kumimoji="1" lang="en-US" altLang="ja-JP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61719" y="38418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3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7745" y="53467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＜</a:t>
            </a:r>
            <a:r>
              <a:rPr lang="ja-JP" altLang="en-US" sz="1200" dirty="0"/>
              <a:t>連絡</a:t>
            </a:r>
            <a:r>
              <a:rPr kumimoji="1" lang="ja-JP" altLang="en-US" sz="1200" dirty="0"/>
              <a:t>＞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14650" y="5623699"/>
            <a:ext cx="48093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研修歯科医へのコメント・指導歯科医間申し送り</a:t>
            </a:r>
            <a:endParaRPr kumimoji="1" lang="en-US" altLang="ja-JP" dirty="0"/>
          </a:p>
          <a:p>
            <a:r>
              <a:rPr lang="ja-JP" altLang="en-US" dirty="0"/>
              <a:t>研修プログラムへのフィードバック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813764" y="56236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3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FFA384F-ED92-4002-8ECF-A914491CF271}"/>
              </a:ext>
            </a:extLst>
          </p:cNvPr>
          <p:cNvSpPr txBox="1"/>
          <p:nvPr/>
        </p:nvSpPr>
        <p:spPr>
          <a:xfrm>
            <a:off x="493095" y="1989621"/>
            <a:ext cx="1980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＜研修歯科医による評価＞</a:t>
            </a:r>
          </a:p>
        </p:txBody>
      </p:sp>
    </p:spTree>
    <p:extLst>
      <p:ext uri="{BB962C8B-B14F-4D97-AF65-F5344CB8AC3E}">
        <p14:creationId xmlns:p14="http://schemas.microsoft.com/office/powerpoint/2010/main" val="3367566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4305" y="1779516"/>
            <a:ext cx="2391908" cy="13569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4402" y="651599"/>
            <a:ext cx="6091555" cy="615315"/>
          </a:xfrm>
          <a:custGeom>
            <a:avLst/>
            <a:gdLst/>
            <a:ahLst/>
            <a:cxnLst/>
            <a:rect l="l" t="t" r="r" b="b"/>
            <a:pathLst>
              <a:path w="6091555" h="615315">
                <a:moveTo>
                  <a:pt x="6091199" y="0"/>
                </a:moveTo>
                <a:lnTo>
                  <a:pt x="0" y="0"/>
                </a:lnTo>
                <a:lnTo>
                  <a:pt x="0" y="614705"/>
                </a:lnTo>
                <a:lnTo>
                  <a:pt x="6091199" y="614705"/>
                </a:lnTo>
                <a:lnTo>
                  <a:pt x="6091199" y="0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44305" y="3705517"/>
            <a:ext cx="2390321" cy="44930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42800" y="1786179"/>
            <a:ext cx="2115819" cy="13068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3982064" y="3705516"/>
            <a:ext cx="2843726" cy="3892616"/>
            <a:chOff x="3982064" y="3705516"/>
            <a:chExt cx="2843726" cy="3892616"/>
          </a:xfrm>
        </p:grpSpPr>
        <p:sp>
          <p:nvSpPr>
            <p:cNvPr id="7" name="object 7"/>
            <p:cNvSpPr/>
            <p:nvPr/>
          </p:nvSpPr>
          <p:spPr>
            <a:xfrm>
              <a:off x="4051910" y="3705516"/>
              <a:ext cx="2106694" cy="389261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982064" y="4385703"/>
              <a:ext cx="2213610" cy="240665"/>
            </a:xfrm>
            <a:custGeom>
              <a:avLst/>
              <a:gdLst/>
              <a:ahLst/>
              <a:cxnLst/>
              <a:rect l="l" t="t" r="r" b="b"/>
              <a:pathLst>
                <a:path w="2213610" h="240664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150088"/>
                  </a:lnTo>
                  <a:lnTo>
                    <a:pt x="1414" y="202409"/>
                  </a:lnTo>
                  <a:lnTo>
                    <a:pt x="11312" y="229276"/>
                  </a:lnTo>
                  <a:lnTo>
                    <a:pt x="38179" y="239174"/>
                  </a:lnTo>
                  <a:lnTo>
                    <a:pt x="90500" y="240588"/>
                  </a:lnTo>
                  <a:lnTo>
                    <a:pt x="2123033" y="240588"/>
                  </a:lnTo>
                  <a:lnTo>
                    <a:pt x="2175354" y="239174"/>
                  </a:lnTo>
                  <a:lnTo>
                    <a:pt x="2202221" y="229276"/>
                  </a:lnTo>
                  <a:lnTo>
                    <a:pt x="2212119" y="202409"/>
                  </a:lnTo>
                  <a:lnTo>
                    <a:pt x="2213533" y="150088"/>
                  </a:lnTo>
                  <a:lnTo>
                    <a:pt x="2213533" y="90500"/>
                  </a:lnTo>
                  <a:lnTo>
                    <a:pt x="2212119" y="38179"/>
                  </a:lnTo>
                  <a:lnTo>
                    <a:pt x="2202221" y="11312"/>
                  </a:lnTo>
                  <a:lnTo>
                    <a:pt x="2175354" y="1414"/>
                  </a:lnTo>
                  <a:lnTo>
                    <a:pt x="2123033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0072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450380" y="4212003"/>
              <a:ext cx="1375410" cy="259715"/>
            </a:xfrm>
            <a:custGeom>
              <a:avLst/>
              <a:gdLst/>
              <a:ahLst/>
              <a:cxnLst/>
              <a:rect l="l" t="t" r="r" b="b"/>
              <a:pathLst>
                <a:path w="1375409" h="259714">
                  <a:moveTo>
                    <a:pt x="1375219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375219" y="259194"/>
                  </a:lnTo>
                  <a:lnTo>
                    <a:pt x="1375219" y="0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721700" y="8527558"/>
            <a:ext cx="6333150" cy="16814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100"/>
              </a:spcBef>
            </a:pPr>
            <a:r>
              <a:rPr sz="1000" spc="-1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メ</a:t>
            </a:r>
            <a:r>
              <a:rPr sz="1000" spc="-1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デ</a:t>
            </a:r>
            <a:r>
              <a:rPr sz="1000" spc="-1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ィ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カ</a:t>
            </a:r>
            <a:r>
              <a:rPr sz="1000" spc="-1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ル</a:t>
            </a:r>
            <a:r>
              <a:rPr sz="1000" spc="-1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ス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1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フ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1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Ⅰ／Ⅱ／Ⅲ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お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よ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び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行</a:t>
            </a:r>
            <a:r>
              <a:rPr sz="1000" spc="-1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う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方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法を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説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明し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</a:pP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 dirty="0">
              <a:latin typeface="ＭＳ ゴシック"/>
              <a:cs typeface="ＭＳ ゴシック"/>
            </a:endParaRPr>
          </a:p>
          <a:p>
            <a:pPr marL="139700" indent="-127635">
              <a:lnSpc>
                <a:spcPct val="100000"/>
              </a:lnSpc>
              <a:buSzPct val="90000"/>
              <a:buChar char="■"/>
              <a:tabLst>
                <a:tab pos="140335" algn="l"/>
              </a:tabLst>
            </a:pPr>
            <a:r>
              <a:rPr lang="ja-JP" altLang="en-US" sz="1000" spc="5" dirty="0" smtClean="0">
                <a:solidFill>
                  <a:srgbClr val="C04163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15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価</a:t>
            </a:r>
            <a:r>
              <a:rPr sz="1000" spc="-20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票</a:t>
            </a:r>
            <a:r>
              <a:rPr sz="1000" spc="-105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入</a:t>
            </a:r>
            <a:r>
              <a:rPr sz="1000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力</a:t>
            </a:r>
            <a:endParaRPr sz="1000" dirty="0">
              <a:latin typeface="ＭＳ ゴシック"/>
              <a:cs typeface="ＭＳ ゴシック"/>
            </a:endParaRPr>
          </a:p>
          <a:p>
            <a:pPr marL="131445" indent="-119380">
              <a:lnSpc>
                <a:spcPct val="100000"/>
              </a:lnSpc>
              <a:spcBef>
                <a:spcPts val="575"/>
              </a:spcBef>
              <a:buSzPct val="90000"/>
              <a:buAutoNum type="arabicPeriod"/>
              <a:tabLst>
                <a:tab pos="132080" algn="l"/>
              </a:tabLst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6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8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7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プ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ロ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グ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ラ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ム</a:t>
            </a:r>
            <a:r>
              <a:rPr sz="1000" spc="-1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7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氏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5080" indent="635">
              <a:lnSpc>
                <a:spcPct val="148200"/>
              </a:lnSpc>
            </a:pP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1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多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場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合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氏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や</a:t>
            </a:r>
            <a:r>
              <a:rPr sz="1000" spc="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1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1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う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え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お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順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す。</a:t>
            </a:r>
            <a:endParaRPr sz="1000" dirty="0">
              <a:latin typeface="ＭＳ ゴシック"/>
              <a:cs typeface="ＭＳ ゴシック"/>
            </a:endParaRPr>
          </a:p>
          <a:p>
            <a:pPr marL="137795" indent="-125730">
              <a:lnSpc>
                <a:spcPct val="100000"/>
              </a:lnSpc>
              <a:spcBef>
                <a:spcPts val="580"/>
              </a:spcBef>
              <a:buSzPct val="90000"/>
              <a:buAutoNum type="arabicPeriod" startAt="2"/>
              <a:tabLst>
                <a:tab pos="138430" algn="l"/>
              </a:tabLst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7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6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35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7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票を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1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行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7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／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endParaRPr sz="1000" dirty="0">
              <a:latin typeface="ＭＳ ゴシック"/>
              <a:cs typeface="ＭＳ ゴシック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798301" y="1874702"/>
            <a:ext cx="2903030" cy="1161080"/>
            <a:chOff x="798301" y="1874702"/>
            <a:chExt cx="2903030" cy="1161080"/>
          </a:xfrm>
        </p:grpSpPr>
        <p:sp>
          <p:nvSpPr>
            <p:cNvPr id="15" name="object 15"/>
            <p:cNvSpPr/>
            <p:nvPr/>
          </p:nvSpPr>
          <p:spPr>
            <a:xfrm>
              <a:off x="798301" y="2013303"/>
              <a:ext cx="2480945" cy="654685"/>
            </a:xfrm>
            <a:custGeom>
              <a:avLst/>
              <a:gdLst/>
              <a:ahLst/>
              <a:cxnLst/>
              <a:rect l="l" t="t" r="r" b="b"/>
              <a:pathLst>
                <a:path w="2480945" h="654685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563791"/>
                  </a:lnTo>
                  <a:lnTo>
                    <a:pt x="1414" y="616118"/>
                  </a:lnTo>
                  <a:lnTo>
                    <a:pt x="11312" y="642989"/>
                  </a:lnTo>
                  <a:lnTo>
                    <a:pt x="38179" y="652889"/>
                  </a:lnTo>
                  <a:lnTo>
                    <a:pt x="90500" y="654304"/>
                  </a:lnTo>
                  <a:lnTo>
                    <a:pt x="2390013" y="654304"/>
                  </a:lnTo>
                  <a:lnTo>
                    <a:pt x="2442333" y="652889"/>
                  </a:lnTo>
                  <a:lnTo>
                    <a:pt x="2469200" y="642989"/>
                  </a:lnTo>
                  <a:lnTo>
                    <a:pt x="2479099" y="616118"/>
                  </a:lnTo>
                  <a:lnTo>
                    <a:pt x="2480513" y="563791"/>
                  </a:lnTo>
                  <a:lnTo>
                    <a:pt x="2480513" y="90500"/>
                  </a:lnTo>
                  <a:lnTo>
                    <a:pt x="2479099" y="38179"/>
                  </a:lnTo>
                  <a:lnTo>
                    <a:pt x="2469200" y="11312"/>
                  </a:lnTo>
                  <a:lnTo>
                    <a:pt x="2442333" y="1414"/>
                  </a:lnTo>
                  <a:lnTo>
                    <a:pt x="2390013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98301" y="2795117"/>
              <a:ext cx="2484120" cy="240665"/>
            </a:xfrm>
            <a:custGeom>
              <a:avLst/>
              <a:gdLst/>
              <a:ahLst/>
              <a:cxnLst/>
              <a:rect l="l" t="t" r="r" b="b"/>
              <a:pathLst>
                <a:path w="2484120" h="240664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150088"/>
                  </a:lnTo>
                  <a:lnTo>
                    <a:pt x="1414" y="202409"/>
                  </a:lnTo>
                  <a:lnTo>
                    <a:pt x="11312" y="229276"/>
                  </a:lnTo>
                  <a:lnTo>
                    <a:pt x="38179" y="239174"/>
                  </a:lnTo>
                  <a:lnTo>
                    <a:pt x="90500" y="240588"/>
                  </a:lnTo>
                  <a:lnTo>
                    <a:pt x="2393035" y="240588"/>
                  </a:lnTo>
                  <a:lnTo>
                    <a:pt x="2445356" y="239174"/>
                  </a:lnTo>
                  <a:lnTo>
                    <a:pt x="2472223" y="229276"/>
                  </a:lnTo>
                  <a:lnTo>
                    <a:pt x="2482121" y="202409"/>
                  </a:lnTo>
                  <a:lnTo>
                    <a:pt x="2483535" y="150088"/>
                  </a:lnTo>
                  <a:lnTo>
                    <a:pt x="2483535" y="90500"/>
                  </a:lnTo>
                  <a:lnTo>
                    <a:pt x="2482121" y="38179"/>
                  </a:lnTo>
                  <a:lnTo>
                    <a:pt x="2472223" y="11312"/>
                  </a:lnTo>
                  <a:lnTo>
                    <a:pt x="2445356" y="1414"/>
                  </a:lnTo>
                  <a:lnTo>
                    <a:pt x="2393035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102401" y="1874702"/>
              <a:ext cx="1598930" cy="259715"/>
            </a:xfrm>
            <a:custGeom>
              <a:avLst/>
              <a:gdLst/>
              <a:ahLst/>
              <a:cxnLst/>
              <a:rect l="l" t="t" r="r" b="b"/>
              <a:pathLst>
                <a:path w="1598929" h="259714">
                  <a:moveTo>
                    <a:pt x="1598421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598421" y="259194"/>
                  </a:lnTo>
                  <a:lnTo>
                    <a:pt x="1598421" y="0"/>
                  </a:lnTo>
                  <a:close/>
                </a:path>
              </a:pathLst>
            </a:custGeom>
            <a:solidFill>
              <a:srgbClr val="DA21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3985080" y="1874702"/>
            <a:ext cx="2841140" cy="1081301"/>
            <a:chOff x="3985080" y="1874702"/>
            <a:chExt cx="2841140" cy="1081301"/>
          </a:xfrm>
        </p:grpSpPr>
        <p:sp>
          <p:nvSpPr>
            <p:cNvPr id="22" name="object 22"/>
            <p:cNvSpPr/>
            <p:nvPr/>
          </p:nvSpPr>
          <p:spPr>
            <a:xfrm>
              <a:off x="3985080" y="1986302"/>
              <a:ext cx="2211070" cy="393700"/>
            </a:xfrm>
            <a:custGeom>
              <a:avLst/>
              <a:gdLst/>
              <a:ahLst/>
              <a:cxnLst/>
              <a:rect l="l" t="t" r="r" b="b"/>
              <a:pathLst>
                <a:path w="2211070" h="393700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302793"/>
                  </a:lnTo>
                  <a:lnTo>
                    <a:pt x="1414" y="355121"/>
                  </a:lnTo>
                  <a:lnTo>
                    <a:pt x="11312" y="381992"/>
                  </a:lnTo>
                  <a:lnTo>
                    <a:pt x="38179" y="391892"/>
                  </a:lnTo>
                  <a:lnTo>
                    <a:pt x="90500" y="393306"/>
                  </a:lnTo>
                  <a:lnTo>
                    <a:pt x="2120010" y="393306"/>
                  </a:lnTo>
                  <a:lnTo>
                    <a:pt x="2172338" y="391892"/>
                  </a:lnTo>
                  <a:lnTo>
                    <a:pt x="2199209" y="381992"/>
                  </a:lnTo>
                  <a:lnTo>
                    <a:pt x="2209109" y="355121"/>
                  </a:lnTo>
                  <a:lnTo>
                    <a:pt x="2210523" y="302793"/>
                  </a:lnTo>
                  <a:lnTo>
                    <a:pt x="2210523" y="90500"/>
                  </a:lnTo>
                  <a:lnTo>
                    <a:pt x="2209109" y="38179"/>
                  </a:lnTo>
                  <a:lnTo>
                    <a:pt x="2199209" y="11312"/>
                  </a:lnTo>
                  <a:lnTo>
                    <a:pt x="2172338" y="1414"/>
                  </a:lnTo>
                  <a:lnTo>
                    <a:pt x="2120010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964400" y="1874702"/>
              <a:ext cx="1861820" cy="259715"/>
            </a:xfrm>
            <a:custGeom>
              <a:avLst/>
              <a:gdLst/>
              <a:ahLst/>
              <a:cxnLst/>
              <a:rect l="l" t="t" r="r" b="b"/>
              <a:pathLst>
                <a:path w="1861820" h="259714">
                  <a:moveTo>
                    <a:pt x="1861743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861743" y="259194"/>
                  </a:lnTo>
                  <a:lnTo>
                    <a:pt x="1861743" y="0"/>
                  </a:lnTo>
                  <a:close/>
                </a:path>
              </a:pathLst>
            </a:custGeom>
            <a:solidFill>
              <a:srgbClr val="DA21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985080" y="2562303"/>
              <a:ext cx="2211070" cy="393700"/>
            </a:xfrm>
            <a:custGeom>
              <a:avLst/>
              <a:gdLst/>
              <a:ahLst/>
              <a:cxnLst/>
              <a:rect l="l" t="t" r="r" b="b"/>
              <a:pathLst>
                <a:path w="2211070" h="393700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302793"/>
                  </a:lnTo>
                  <a:lnTo>
                    <a:pt x="1414" y="355121"/>
                  </a:lnTo>
                  <a:lnTo>
                    <a:pt x="11312" y="381992"/>
                  </a:lnTo>
                  <a:lnTo>
                    <a:pt x="38179" y="391892"/>
                  </a:lnTo>
                  <a:lnTo>
                    <a:pt x="90500" y="393306"/>
                  </a:lnTo>
                  <a:lnTo>
                    <a:pt x="2120010" y="393306"/>
                  </a:lnTo>
                  <a:lnTo>
                    <a:pt x="2172338" y="391892"/>
                  </a:lnTo>
                  <a:lnTo>
                    <a:pt x="2199209" y="381992"/>
                  </a:lnTo>
                  <a:lnTo>
                    <a:pt x="2209109" y="355121"/>
                  </a:lnTo>
                  <a:lnTo>
                    <a:pt x="2210523" y="302793"/>
                  </a:lnTo>
                  <a:lnTo>
                    <a:pt x="2210523" y="90500"/>
                  </a:lnTo>
                  <a:lnTo>
                    <a:pt x="2209109" y="38179"/>
                  </a:lnTo>
                  <a:lnTo>
                    <a:pt x="2199209" y="11312"/>
                  </a:lnTo>
                  <a:lnTo>
                    <a:pt x="2172338" y="1414"/>
                  </a:lnTo>
                  <a:lnTo>
                    <a:pt x="2120010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798301" y="5334303"/>
            <a:ext cx="2902710" cy="2899441"/>
            <a:chOff x="798301" y="5334303"/>
            <a:chExt cx="2902710" cy="2899441"/>
          </a:xfrm>
        </p:grpSpPr>
        <p:sp>
          <p:nvSpPr>
            <p:cNvPr id="29" name="object 29"/>
            <p:cNvSpPr/>
            <p:nvPr/>
          </p:nvSpPr>
          <p:spPr>
            <a:xfrm>
              <a:off x="798301" y="5627704"/>
              <a:ext cx="2480945" cy="2606040"/>
            </a:xfrm>
            <a:custGeom>
              <a:avLst/>
              <a:gdLst/>
              <a:ahLst/>
              <a:cxnLst/>
              <a:rect l="l" t="t" r="r" b="b"/>
              <a:pathLst>
                <a:path w="2480945" h="2606040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2514993"/>
                  </a:lnTo>
                  <a:lnTo>
                    <a:pt x="1414" y="2567314"/>
                  </a:lnTo>
                  <a:lnTo>
                    <a:pt x="11312" y="2594181"/>
                  </a:lnTo>
                  <a:lnTo>
                    <a:pt x="38179" y="2604079"/>
                  </a:lnTo>
                  <a:lnTo>
                    <a:pt x="90500" y="2605493"/>
                  </a:lnTo>
                  <a:lnTo>
                    <a:pt x="2390013" y="2605493"/>
                  </a:lnTo>
                  <a:lnTo>
                    <a:pt x="2442333" y="2604079"/>
                  </a:lnTo>
                  <a:lnTo>
                    <a:pt x="2469200" y="2594181"/>
                  </a:lnTo>
                  <a:lnTo>
                    <a:pt x="2479099" y="2567314"/>
                  </a:lnTo>
                  <a:lnTo>
                    <a:pt x="2480513" y="2514993"/>
                  </a:lnTo>
                  <a:lnTo>
                    <a:pt x="2480513" y="90500"/>
                  </a:lnTo>
                  <a:lnTo>
                    <a:pt x="2479099" y="38179"/>
                  </a:lnTo>
                  <a:lnTo>
                    <a:pt x="2469200" y="11312"/>
                  </a:lnTo>
                  <a:lnTo>
                    <a:pt x="2442333" y="1414"/>
                  </a:lnTo>
                  <a:lnTo>
                    <a:pt x="2390013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98301" y="5334303"/>
              <a:ext cx="2484120" cy="240665"/>
            </a:xfrm>
            <a:custGeom>
              <a:avLst/>
              <a:gdLst/>
              <a:ahLst/>
              <a:cxnLst/>
              <a:rect l="l" t="t" r="r" b="b"/>
              <a:pathLst>
                <a:path w="2484120" h="240664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150088"/>
                  </a:lnTo>
                  <a:lnTo>
                    <a:pt x="1414" y="202409"/>
                  </a:lnTo>
                  <a:lnTo>
                    <a:pt x="11312" y="229276"/>
                  </a:lnTo>
                  <a:lnTo>
                    <a:pt x="38179" y="239174"/>
                  </a:lnTo>
                  <a:lnTo>
                    <a:pt x="90500" y="240588"/>
                  </a:lnTo>
                  <a:lnTo>
                    <a:pt x="2393035" y="240588"/>
                  </a:lnTo>
                  <a:lnTo>
                    <a:pt x="2445356" y="239174"/>
                  </a:lnTo>
                  <a:lnTo>
                    <a:pt x="2472223" y="229276"/>
                  </a:lnTo>
                  <a:lnTo>
                    <a:pt x="2482121" y="202409"/>
                  </a:lnTo>
                  <a:lnTo>
                    <a:pt x="2483535" y="150088"/>
                  </a:lnTo>
                  <a:lnTo>
                    <a:pt x="2483535" y="90500"/>
                  </a:lnTo>
                  <a:lnTo>
                    <a:pt x="2482121" y="38179"/>
                  </a:lnTo>
                  <a:lnTo>
                    <a:pt x="2472223" y="11312"/>
                  </a:lnTo>
                  <a:lnTo>
                    <a:pt x="2445356" y="1414"/>
                  </a:lnTo>
                  <a:lnTo>
                    <a:pt x="2393035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0072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325601" y="5923803"/>
              <a:ext cx="1375410" cy="259715"/>
            </a:xfrm>
            <a:custGeom>
              <a:avLst/>
              <a:gdLst/>
              <a:ahLst/>
              <a:cxnLst/>
              <a:rect l="l" t="t" r="r" b="b"/>
              <a:pathLst>
                <a:path w="1375410" h="259714">
                  <a:moveTo>
                    <a:pt x="1375219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375219" y="259194"/>
                  </a:lnTo>
                  <a:lnTo>
                    <a:pt x="1375219" y="0"/>
                  </a:lnTo>
                  <a:close/>
                </a:path>
              </a:pathLst>
            </a:custGeom>
            <a:solidFill>
              <a:srgbClr val="DA21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2479170" y="1913982"/>
            <a:ext cx="123707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900" spc="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r>
              <a:rPr sz="900" spc="-8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絞り</a:t>
            </a:r>
            <a:r>
              <a:rPr sz="900" spc="-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込</a:t>
            </a:r>
            <a:r>
              <a:rPr sz="900" spc="-3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み</a:t>
            </a:r>
            <a:r>
              <a:rPr sz="900" spc="-14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649081" y="2574003"/>
            <a:ext cx="1052195" cy="259715"/>
          </a:xfrm>
          <a:custGeom>
            <a:avLst/>
            <a:gdLst/>
            <a:ahLst/>
            <a:cxnLst/>
            <a:rect l="l" t="t" r="r" b="b"/>
            <a:pathLst>
              <a:path w="1052195" h="259714">
                <a:moveTo>
                  <a:pt x="1051737" y="0"/>
                </a:moveTo>
                <a:lnTo>
                  <a:pt x="302869" y="0"/>
                </a:lnTo>
                <a:lnTo>
                  <a:pt x="0" y="259194"/>
                </a:lnTo>
                <a:lnTo>
                  <a:pt x="1051737" y="259194"/>
                </a:lnTo>
                <a:lnTo>
                  <a:pt x="1051737" y="0"/>
                </a:lnTo>
                <a:close/>
              </a:path>
            </a:pathLst>
          </a:custGeom>
          <a:solidFill>
            <a:srgbClr val="DA21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2634170" y="2552230"/>
            <a:ext cx="735965" cy="351378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80365">
              <a:lnSpc>
                <a:spcPct val="100000"/>
              </a:lnSpc>
              <a:spcBef>
                <a:spcPts val="580"/>
              </a:spcBef>
            </a:pPr>
            <a:r>
              <a:rPr lang="ja-JP" altLang="en-US" sz="900" spc="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344265" y="2552230"/>
            <a:ext cx="413384" cy="33845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580"/>
              </a:spcBef>
            </a:pPr>
            <a:r>
              <a:rPr sz="900" spc="-40" dirty="0">
                <a:solidFill>
                  <a:srgbClr val="FFFFFF"/>
                </a:solidFill>
                <a:latin typeface="ＭＳ ゴシック"/>
                <a:cs typeface="ＭＳ ゴシック"/>
              </a:rPr>
              <a:t>一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覧</a:t>
            </a:r>
            <a:endParaRPr sz="900">
              <a:latin typeface="ＭＳ ゴシック"/>
              <a:cs typeface="ＭＳ ゴシック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708973" y="5963083"/>
            <a:ext cx="88201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ＭＳ ゴシック"/>
                <a:cs typeface="ＭＳ ゴシック"/>
              </a:rPr>
              <a:t>評</a:t>
            </a:r>
            <a:r>
              <a:rPr sz="900" spc="-20" dirty="0">
                <a:solidFill>
                  <a:srgbClr val="FFFFFF"/>
                </a:solidFill>
                <a:latin typeface="ＭＳ ゴシック"/>
                <a:cs typeface="ＭＳ ゴシック"/>
              </a:rPr>
              <a:t>価</a:t>
            </a:r>
            <a:r>
              <a:rPr sz="900" spc="-5" dirty="0">
                <a:solidFill>
                  <a:srgbClr val="FFFFFF"/>
                </a:solidFill>
                <a:latin typeface="ＭＳ ゴシック"/>
                <a:cs typeface="ＭＳ ゴシック"/>
              </a:rPr>
              <a:t>票</a:t>
            </a:r>
            <a:r>
              <a:rPr sz="900" spc="-25" dirty="0">
                <a:solidFill>
                  <a:srgbClr val="FFFFFF"/>
                </a:solidFill>
                <a:latin typeface="ＭＳ ゴシック"/>
                <a:cs typeface="ＭＳ ゴシック"/>
              </a:rPr>
              <a:t>入</a:t>
            </a:r>
            <a:r>
              <a:rPr sz="900" spc="-65" dirty="0">
                <a:solidFill>
                  <a:srgbClr val="FFFFFF"/>
                </a:solidFill>
                <a:latin typeface="ＭＳ ゴシック"/>
                <a:cs typeface="ＭＳ ゴシック"/>
              </a:rPr>
              <a:t>力</a:t>
            </a:r>
            <a:r>
              <a:rPr sz="900" spc="-140" dirty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>
              <a:latin typeface="ＭＳ ゴシック"/>
              <a:cs typeface="ＭＳ ゴシック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366339" y="1913982"/>
            <a:ext cx="135001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評</a:t>
            </a:r>
            <a:r>
              <a:rPr sz="900" spc="-2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価</a:t>
            </a:r>
            <a:r>
              <a:rPr sz="900" spc="-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対</a:t>
            </a:r>
            <a:r>
              <a:rPr sz="900" spc="-3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象</a:t>
            </a:r>
            <a:r>
              <a:rPr lang="ja-JP" altLang="en-US" sz="900" spc="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r>
              <a:rPr sz="900" spc="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情</a:t>
            </a:r>
            <a:r>
              <a:rPr sz="900" spc="-5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報</a:t>
            </a:r>
            <a:r>
              <a:rPr sz="900" spc="-14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133601" y="2473203"/>
            <a:ext cx="1692910" cy="259715"/>
          </a:xfrm>
          <a:custGeom>
            <a:avLst/>
            <a:gdLst/>
            <a:ahLst/>
            <a:cxnLst/>
            <a:rect l="l" t="t" r="r" b="b"/>
            <a:pathLst>
              <a:path w="1692909" h="259714">
                <a:moveTo>
                  <a:pt x="1692541" y="0"/>
                </a:moveTo>
                <a:lnTo>
                  <a:pt x="302869" y="0"/>
                </a:lnTo>
                <a:lnTo>
                  <a:pt x="0" y="259194"/>
                </a:lnTo>
                <a:lnTo>
                  <a:pt x="1692541" y="259194"/>
                </a:lnTo>
                <a:lnTo>
                  <a:pt x="1692541" y="0"/>
                </a:lnTo>
                <a:close/>
              </a:path>
            </a:pathLst>
          </a:custGeom>
          <a:solidFill>
            <a:srgbClr val="DA21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5524657" y="2512483"/>
            <a:ext cx="11912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10" dirty="0">
                <a:solidFill>
                  <a:srgbClr val="FFFFFF"/>
                </a:solidFill>
                <a:latin typeface="ＭＳ ゴシック"/>
                <a:cs typeface="ＭＳ ゴシック"/>
              </a:rPr>
              <a:t>研</a:t>
            </a:r>
            <a:r>
              <a:rPr sz="900" spc="-65" dirty="0">
                <a:solidFill>
                  <a:srgbClr val="FFFFFF"/>
                </a:solidFill>
                <a:latin typeface="ＭＳ ゴシック"/>
                <a:cs typeface="ＭＳ ゴシック"/>
              </a:rPr>
              <a:t>修</a:t>
            </a:r>
            <a:r>
              <a:rPr sz="900" spc="-85" dirty="0">
                <a:solidFill>
                  <a:srgbClr val="FFFFFF"/>
                </a:solidFill>
                <a:latin typeface="ＭＳ ゴシック"/>
                <a:cs typeface="ＭＳ ゴシック"/>
              </a:rPr>
              <a:t>ブ</a:t>
            </a:r>
            <a:r>
              <a:rPr sz="900" spc="-114" dirty="0">
                <a:solidFill>
                  <a:srgbClr val="FFFFFF"/>
                </a:solidFill>
                <a:latin typeface="ＭＳ ゴシック"/>
                <a:cs typeface="ＭＳ ゴシック"/>
              </a:rPr>
              <a:t>ロ</a:t>
            </a:r>
            <a:r>
              <a:rPr sz="900" spc="-85" dirty="0">
                <a:solidFill>
                  <a:srgbClr val="FFFFFF"/>
                </a:solidFill>
                <a:latin typeface="ＭＳ ゴシック"/>
                <a:cs typeface="ＭＳ ゴシック"/>
              </a:rPr>
              <a:t>ッ</a:t>
            </a:r>
            <a:r>
              <a:rPr sz="900" spc="-80" dirty="0">
                <a:solidFill>
                  <a:srgbClr val="FFFFFF"/>
                </a:solidFill>
                <a:latin typeface="ＭＳ ゴシック"/>
                <a:cs typeface="ＭＳ ゴシック"/>
              </a:rPr>
              <a:t>ク</a:t>
            </a:r>
            <a:r>
              <a:rPr sz="900" spc="-15" dirty="0">
                <a:solidFill>
                  <a:srgbClr val="FFFFFF"/>
                </a:solidFill>
                <a:latin typeface="ＭＳ ゴシック"/>
                <a:cs typeface="ＭＳ ゴシック"/>
              </a:rPr>
              <a:t>選</a:t>
            </a:r>
            <a:r>
              <a:rPr sz="900" spc="-60" dirty="0">
                <a:solidFill>
                  <a:srgbClr val="FFFFFF"/>
                </a:solidFill>
                <a:latin typeface="ＭＳ ゴシック"/>
                <a:cs typeface="ＭＳ ゴシック"/>
              </a:rPr>
              <a:t>択</a:t>
            </a:r>
            <a:r>
              <a:rPr sz="900" spc="-140" dirty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>
              <a:latin typeface="ＭＳ ゴシック"/>
              <a:cs typeface="ＭＳ ゴシック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94410" y="1535458"/>
            <a:ext cx="136944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54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406756" y="1535457"/>
            <a:ext cx="1581293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詳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細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情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報画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9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292548" y="3461414"/>
            <a:ext cx="1695502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自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己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評価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9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 dirty="0">
              <a:latin typeface="ＭＳ ゴシック"/>
              <a:cs typeface="ＭＳ ゴシック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1855259" y="4942803"/>
            <a:ext cx="1845752" cy="628714"/>
            <a:chOff x="1855259" y="4942803"/>
            <a:chExt cx="1845752" cy="628714"/>
          </a:xfrm>
        </p:grpSpPr>
        <p:sp>
          <p:nvSpPr>
            <p:cNvPr id="51" name="object 51"/>
            <p:cNvSpPr/>
            <p:nvPr/>
          </p:nvSpPr>
          <p:spPr>
            <a:xfrm>
              <a:off x="1855259" y="5148108"/>
              <a:ext cx="1414780" cy="132715"/>
            </a:xfrm>
            <a:custGeom>
              <a:avLst/>
              <a:gdLst/>
              <a:ahLst/>
              <a:cxnLst/>
              <a:rect l="l" t="t" r="r" b="b"/>
              <a:pathLst>
                <a:path w="1414779" h="132714">
                  <a:moveTo>
                    <a:pt x="27470" y="0"/>
                  </a:moveTo>
                  <a:lnTo>
                    <a:pt x="16780" y="2158"/>
                  </a:lnTo>
                  <a:lnTo>
                    <a:pt x="8048" y="8043"/>
                  </a:lnTo>
                  <a:lnTo>
                    <a:pt x="2159" y="16775"/>
                  </a:lnTo>
                  <a:lnTo>
                    <a:pt x="0" y="27470"/>
                  </a:lnTo>
                  <a:lnTo>
                    <a:pt x="0" y="104825"/>
                  </a:lnTo>
                  <a:lnTo>
                    <a:pt x="2159" y="115520"/>
                  </a:lnTo>
                  <a:lnTo>
                    <a:pt x="8048" y="124252"/>
                  </a:lnTo>
                  <a:lnTo>
                    <a:pt x="16780" y="130137"/>
                  </a:lnTo>
                  <a:lnTo>
                    <a:pt x="27470" y="132295"/>
                  </a:lnTo>
                  <a:lnTo>
                    <a:pt x="1386890" y="132295"/>
                  </a:lnTo>
                  <a:lnTo>
                    <a:pt x="1397578" y="130137"/>
                  </a:lnTo>
                  <a:lnTo>
                    <a:pt x="1406305" y="124252"/>
                  </a:lnTo>
                  <a:lnTo>
                    <a:pt x="1412190" y="115520"/>
                  </a:lnTo>
                  <a:lnTo>
                    <a:pt x="1414348" y="104825"/>
                  </a:lnTo>
                  <a:lnTo>
                    <a:pt x="1414348" y="27470"/>
                  </a:lnTo>
                  <a:lnTo>
                    <a:pt x="1412190" y="16775"/>
                  </a:lnTo>
                  <a:lnTo>
                    <a:pt x="1406305" y="8043"/>
                  </a:lnTo>
                  <a:lnTo>
                    <a:pt x="1397578" y="2158"/>
                  </a:lnTo>
                  <a:lnTo>
                    <a:pt x="1386890" y="0"/>
                  </a:lnTo>
                  <a:lnTo>
                    <a:pt x="27470" y="0"/>
                  </a:lnTo>
                  <a:close/>
                </a:path>
              </a:pathLst>
            </a:custGeom>
            <a:ln w="12598">
              <a:solidFill>
                <a:srgbClr val="0072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780234" y="4942803"/>
              <a:ext cx="920750" cy="207645"/>
            </a:xfrm>
            <a:custGeom>
              <a:avLst/>
              <a:gdLst/>
              <a:ahLst/>
              <a:cxnLst/>
              <a:rect l="l" t="t" r="r" b="b"/>
              <a:pathLst>
                <a:path w="920750" h="207645">
                  <a:moveTo>
                    <a:pt x="920584" y="0"/>
                  </a:moveTo>
                  <a:lnTo>
                    <a:pt x="242290" y="0"/>
                  </a:lnTo>
                  <a:lnTo>
                    <a:pt x="0" y="207365"/>
                  </a:lnTo>
                  <a:lnTo>
                    <a:pt x="920584" y="207365"/>
                  </a:lnTo>
                  <a:lnTo>
                    <a:pt x="920584" y="0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325601" y="5311802"/>
              <a:ext cx="1375410" cy="259715"/>
            </a:xfrm>
            <a:custGeom>
              <a:avLst/>
              <a:gdLst/>
              <a:ahLst/>
              <a:cxnLst/>
              <a:rect l="l" t="t" r="r" b="b"/>
              <a:pathLst>
                <a:path w="1375410" h="259714">
                  <a:moveTo>
                    <a:pt x="1375219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375219" y="259194"/>
                  </a:lnTo>
                  <a:lnTo>
                    <a:pt x="1375219" y="0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2724950" y="4974919"/>
            <a:ext cx="911860" cy="5422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95605">
              <a:lnSpc>
                <a:spcPct val="100000"/>
              </a:lnSpc>
              <a:spcBef>
                <a:spcPts val="120"/>
              </a:spcBef>
            </a:pPr>
            <a:r>
              <a:rPr sz="700" spc="10" dirty="0">
                <a:solidFill>
                  <a:srgbClr val="FFFFFF"/>
                </a:solidFill>
                <a:latin typeface="ＭＳ ゴシック"/>
                <a:cs typeface="ＭＳ ゴシック"/>
              </a:rPr>
              <a:t>保</a:t>
            </a:r>
            <a:r>
              <a:rPr sz="700" spc="-50" dirty="0">
                <a:solidFill>
                  <a:srgbClr val="FFFFFF"/>
                </a:solidFill>
                <a:latin typeface="ＭＳ ゴシック"/>
                <a:cs typeface="ＭＳ ゴシック"/>
              </a:rPr>
              <a:t>存</a:t>
            </a:r>
            <a:r>
              <a:rPr sz="700" spc="-75" dirty="0">
                <a:solidFill>
                  <a:srgbClr val="FFFFFF"/>
                </a:solidFill>
                <a:latin typeface="ＭＳ ゴシック"/>
                <a:cs typeface="ＭＳ ゴシック"/>
              </a:rPr>
              <a:t>メ</a:t>
            </a:r>
            <a:r>
              <a:rPr sz="700" spc="-20" dirty="0">
                <a:solidFill>
                  <a:srgbClr val="FFFFFF"/>
                </a:solidFill>
                <a:latin typeface="ＭＳ ゴシック"/>
                <a:cs typeface="ＭＳ ゴシック"/>
              </a:rPr>
              <a:t>ニ</a:t>
            </a:r>
            <a:r>
              <a:rPr sz="700" spc="-75" dirty="0">
                <a:solidFill>
                  <a:srgbClr val="FFFFFF"/>
                </a:solidFill>
                <a:latin typeface="ＭＳ ゴシック"/>
                <a:cs typeface="ＭＳ ゴシック"/>
              </a:rPr>
              <a:t>ュー</a:t>
            </a:r>
            <a:endParaRPr sz="7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</a:pPr>
            <a:endParaRPr sz="7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 dirty="0">
              <a:latin typeface="ＭＳ ゴシック"/>
              <a:cs typeface="ＭＳ ゴシック"/>
            </a:endParaRPr>
          </a:p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FFFFFF"/>
                </a:solidFill>
                <a:latin typeface="ＭＳ ゴシック"/>
                <a:cs typeface="ＭＳ ゴシック"/>
              </a:rPr>
              <a:t>評</a:t>
            </a:r>
            <a:r>
              <a:rPr sz="900" spc="-20" dirty="0">
                <a:solidFill>
                  <a:srgbClr val="FFFFFF"/>
                </a:solidFill>
                <a:latin typeface="ＭＳ ゴシック"/>
                <a:cs typeface="ＭＳ ゴシック"/>
              </a:rPr>
              <a:t>価</a:t>
            </a:r>
            <a:r>
              <a:rPr sz="900" spc="10" dirty="0">
                <a:solidFill>
                  <a:srgbClr val="FFFFFF"/>
                </a:solidFill>
                <a:latin typeface="ＭＳ ゴシック"/>
                <a:cs typeface="ＭＳ ゴシック"/>
              </a:rPr>
              <a:t>票</a:t>
            </a:r>
            <a:r>
              <a:rPr sz="900" spc="-15" dirty="0">
                <a:solidFill>
                  <a:srgbClr val="FFFFFF"/>
                </a:solidFill>
                <a:latin typeface="ＭＳ ゴシック"/>
                <a:cs typeface="ＭＳ ゴシック"/>
              </a:rPr>
              <a:t>選</a:t>
            </a:r>
            <a:r>
              <a:rPr sz="900" spc="-60" dirty="0">
                <a:solidFill>
                  <a:srgbClr val="FFFFFF"/>
                </a:solidFill>
                <a:latin typeface="ＭＳ ゴシック"/>
                <a:cs typeface="ＭＳ ゴシック"/>
              </a:rPr>
              <a:t>択</a:t>
            </a:r>
            <a:r>
              <a:rPr sz="900" spc="-140" dirty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61" name="object 6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57" name="object 57"/>
          <p:cNvSpPr txBox="1"/>
          <p:nvPr/>
        </p:nvSpPr>
        <p:spPr>
          <a:xfrm>
            <a:off x="1496441" y="3461458"/>
            <a:ext cx="108458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0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817089" y="4251283"/>
            <a:ext cx="89852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ＭＳ ゴシック"/>
                <a:cs typeface="ＭＳ ゴシック"/>
              </a:rPr>
              <a:t>評</a:t>
            </a:r>
            <a:r>
              <a:rPr sz="900" spc="-20" dirty="0">
                <a:solidFill>
                  <a:srgbClr val="FFFFFF"/>
                </a:solidFill>
                <a:latin typeface="ＭＳ ゴシック"/>
                <a:cs typeface="ＭＳ ゴシック"/>
              </a:rPr>
              <a:t>価</a:t>
            </a:r>
            <a:r>
              <a:rPr sz="900" spc="10" dirty="0">
                <a:solidFill>
                  <a:srgbClr val="FFFFFF"/>
                </a:solidFill>
                <a:latin typeface="ＭＳ ゴシック"/>
                <a:cs typeface="ＭＳ ゴシック"/>
              </a:rPr>
              <a:t>票</a:t>
            </a:r>
            <a:r>
              <a:rPr sz="900" spc="-15" dirty="0">
                <a:solidFill>
                  <a:srgbClr val="FFFFFF"/>
                </a:solidFill>
                <a:latin typeface="ＭＳ ゴシック"/>
                <a:cs typeface="ＭＳ ゴシック"/>
              </a:rPr>
              <a:t>選</a:t>
            </a:r>
            <a:r>
              <a:rPr sz="900" spc="-60" dirty="0">
                <a:solidFill>
                  <a:srgbClr val="FFFFFF"/>
                </a:solidFill>
                <a:latin typeface="ＭＳ ゴシック"/>
                <a:cs typeface="ＭＳ ゴシック"/>
              </a:rPr>
              <a:t>択</a:t>
            </a:r>
            <a:r>
              <a:rPr sz="900" spc="-140" dirty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>
              <a:latin typeface="ＭＳ ゴシック"/>
              <a:cs typeface="ＭＳ ゴシック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34402" y="837006"/>
            <a:ext cx="6091555" cy="375744"/>
          </a:xfrm>
          <a:prstGeom prst="rect">
            <a:avLst/>
          </a:prstGeom>
          <a:solidFill>
            <a:srgbClr val="D36371"/>
          </a:solidFill>
        </p:spPr>
        <p:txBody>
          <a:bodyPr vert="horz" wrap="square" lIns="0" tIns="3683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290"/>
              </a:spcBef>
            </a:pPr>
            <a:r>
              <a:rPr lang="ja-JP" altLang="en-US" sz="2200" spc="55" dirty="0" smtClean="0">
                <a:solidFill>
                  <a:srgbClr val="FFFFFF"/>
                </a:solidFill>
                <a:latin typeface="HGPｺﾞｼｯｸE"/>
                <a:cs typeface="HGPｺﾞｼｯｸE"/>
              </a:rPr>
              <a:t>研修歯科医</a:t>
            </a:r>
            <a:r>
              <a:rPr sz="2200" spc="-10" dirty="0" err="1" smtClean="0">
                <a:solidFill>
                  <a:srgbClr val="FFFFFF"/>
                </a:solidFill>
                <a:latin typeface="HGPｺﾞｼｯｸE"/>
                <a:cs typeface="HGPｺﾞｼｯｸE"/>
              </a:rPr>
              <a:t>評</a:t>
            </a:r>
            <a:r>
              <a:rPr sz="2200" spc="-25" dirty="0" err="1" smtClean="0">
                <a:solidFill>
                  <a:srgbClr val="FFFFFF"/>
                </a:solidFill>
                <a:latin typeface="HGPｺﾞｼｯｸE"/>
                <a:cs typeface="HGPｺﾞｼｯｸE"/>
              </a:rPr>
              <a:t>価</a:t>
            </a:r>
            <a:r>
              <a:rPr sz="2200" spc="5" dirty="0" err="1" smtClean="0">
                <a:solidFill>
                  <a:srgbClr val="FFFFFF"/>
                </a:solidFill>
                <a:latin typeface="HGPｺﾞｼｯｸE"/>
                <a:cs typeface="HGPｺﾞｼｯｸE"/>
              </a:rPr>
              <a:t>票</a:t>
            </a:r>
            <a:r>
              <a:rPr sz="2200" spc="5" dirty="0" err="1">
                <a:solidFill>
                  <a:srgbClr val="FFFFFF"/>
                </a:solidFill>
                <a:latin typeface="HGPｺﾞｼｯｸE"/>
                <a:cs typeface="HGPｺﾞｼｯｸE"/>
              </a:rPr>
              <a:t>I／II／III</a:t>
            </a:r>
            <a:endParaRPr sz="2200" dirty="0">
              <a:latin typeface="HGPｺﾞｼｯｸE"/>
              <a:cs typeface="HGPｺﾞｼｯｸE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34402" y="651599"/>
            <a:ext cx="6091555" cy="162224"/>
          </a:xfrm>
          <a:prstGeom prst="rect">
            <a:avLst/>
          </a:prstGeom>
          <a:solidFill>
            <a:srgbClr val="FFFFFF">
              <a:alpha val="29998"/>
            </a:srgbClr>
          </a:solidFill>
        </p:spPr>
        <p:txBody>
          <a:bodyPr vert="horz" wrap="square" lIns="0" tIns="82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&lt;</a:t>
            </a:r>
            <a:r>
              <a:rPr sz="1000" spc="-5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lang="ja-JP" altLang="en-US" sz="1000" spc="15" dirty="0" smtClean="0">
                <a:solidFill>
                  <a:srgbClr val="FFFFFF"/>
                </a:solidFill>
                <a:latin typeface="ＭＳ Ｐゴシック"/>
                <a:cs typeface="ＭＳ Ｐゴシック"/>
              </a:rPr>
              <a:t>研修歯科医</a:t>
            </a:r>
            <a:r>
              <a:rPr sz="1000" spc="-35" dirty="0" err="1" smtClean="0">
                <a:solidFill>
                  <a:srgbClr val="FFFFFF"/>
                </a:solidFill>
                <a:latin typeface="ＭＳ Ｐゴシック"/>
                <a:cs typeface="ＭＳ Ｐゴシック"/>
              </a:rPr>
              <a:t>の</a:t>
            </a:r>
            <a:r>
              <a:rPr sz="1000" spc="-5" dirty="0" err="1" smtClean="0">
                <a:solidFill>
                  <a:srgbClr val="FFFFFF"/>
                </a:solidFill>
                <a:latin typeface="ＭＳ Ｐゴシック"/>
                <a:cs typeface="ＭＳ Ｐゴシック"/>
              </a:rPr>
              <a:t>評</a:t>
            </a:r>
            <a:r>
              <a:rPr sz="1000" spc="-10" dirty="0" err="1" smtClean="0">
                <a:solidFill>
                  <a:srgbClr val="FFFFFF"/>
                </a:solidFill>
                <a:latin typeface="ＭＳ Ｐゴシック"/>
                <a:cs typeface="ＭＳ Ｐゴシック"/>
              </a:rPr>
              <a:t>価</a:t>
            </a:r>
            <a:r>
              <a:rPr sz="1000" spc="-40" dirty="0" smtClean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&gt;</a:t>
            </a:r>
            <a:endParaRPr sz="1000" dirty="0"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1700" y="547455"/>
            <a:ext cx="6180455" cy="5962017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675"/>
              </a:spcBef>
            </a:pP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6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詳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細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情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報画</a:t>
            </a:r>
            <a:r>
              <a:rPr sz="1000" spc="2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1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76835">
              <a:lnSpc>
                <a:spcPct val="100000"/>
              </a:lnSpc>
              <a:spcBef>
                <a:spcPts val="580"/>
              </a:spcBef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対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象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情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報</a:t>
            </a:r>
            <a:r>
              <a:rPr sz="1000" spc="-1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情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報</a:t>
            </a:r>
            <a:r>
              <a:rPr sz="1000" spc="-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選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択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誤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り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ない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76835">
              <a:lnSpc>
                <a:spcPct val="100000"/>
              </a:lnSpc>
              <a:spcBef>
                <a:spcPts val="580"/>
              </a:spcBef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ブ</a:t>
            </a:r>
            <a:r>
              <a:rPr sz="1000" spc="-1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ロ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選</a:t>
            </a:r>
            <a:r>
              <a:rPr sz="1000" spc="-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択</a:t>
            </a:r>
            <a:r>
              <a:rPr sz="1000" spc="-1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選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択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履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修し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ブ</a:t>
            </a:r>
            <a:r>
              <a:rPr sz="1000" spc="-1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ロ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71120" indent="-128270">
              <a:lnSpc>
                <a:spcPct val="148200"/>
              </a:lnSpc>
              <a:buSzPct val="90000"/>
              <a:buAutoNum type="arabicPeriod" startAt="3"/>
              <a:tabLst>
                <a:tab pos="146050" algn="l"/>
              </a:tabLst>
            </a:pP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自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己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を参</a:t>
            </a:r>
            <a:r>
              <a:rPr sz="1000" spc="-1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1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7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行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4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＜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自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己評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＞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自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己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1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1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2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2015489">
              <a:lnSpc>
                <a:spcPct val="148200"/>
              </a:lnSpc>
            </a:pP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選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択</a:t>
            </a:r>
            <a:r>
              <a:rPr sz="1000" spc="-160" dirty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20" dirty="0">
                <a:solidFill>
                  <a:srgbClr val="231F20"/>
                </a:solidFill>
                <a:latin typeface="ＭＳ ゴシック"/>
                <a:cs typeface="ＭＳ ゴシック"/>
              </a:rPr>
              <a:t>切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り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替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え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票Ⅰ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／Ⅱ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／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Ⅲ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内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容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 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終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了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330" dirty="0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戻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6685" indent="-134620">
              <a:lnSpc>
                <a:spcPct val="100000"/>
              </a:lnSpc>
              <a:spcBef>
                <a:spcPts val="575"/>
              </a:spcBef>
              <a:buSzPct val="90000"/>
              <a:buAutoNum type="arabicPeriod" startAt="4"/>
              <a:tabLst>
                <a:tab pos="147320" algn="l"/>
              </a:tabLst>
            </a:pPr>
            <a:r>
              <a:rPr sz="1000" spc="-160" dirty="0">
                <a:solidFill>
                  <a:srgbClr val="231F20"/>
                </a:solidFill>
                <a:latin typeface="ＭＳ ゴシック"/>
                <a:cs typeface="ＭＳ ゴシック"/>
              </a:rPr>
              <a:t>メ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デ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ィ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カ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ル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ス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5" dirty="0">
                <a:solidFill>
                  <a:srgbClr val="231F20"/>
                </a:solidFill>
                <a:latin typeface="ＭＳ ゴシック"/>
                <a:cs typeface="ＭＳ ゴシック"/>
              </a:rPr>
              <a:t>フ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す。</a:t>
            </a:r>
            <a:endParaRPr sz="1000" dirty="0">
              <a:latin typeface="ＭＳ ゴシック"/>
              <a:cs typeface="ＭＳ ゴシック"/>
            </a:endParaRPr>
          </a:p>
          <a:p>
            <a:pPr marL="12700" marR="1327150" indent="127635">
              <a:lnSpc>
                <a:spcPct val="148200"/>
              </a:lnSpc>
            </a:pP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行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2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21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lang="ja-JP" altLang="en-US"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2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5</a:t>
            </a:r>
            <a:r>
              <a:rPr sz="1000" spc="-225" dirty="0">
                <a:solidFill>
                  <a:srgbClr val="231F20"/>
                </a:solidFill>
                <a:latin typeface="ＭＳ ゴシック"/>
                <a:cs typeface="ＭＳ ゴシック"/>
              </a:rPr>
              <a:t>.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選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択</a:t>
            </a:r>
            <a:r>
              <a:rPr sz="1000" spc="-160" dirty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使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っ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切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替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spc="20" dirty="0">
                <a:solidFill>
                  <a:srgbClr val="231F20"/>
                </a:solidFill>
                <a:latin typeface="ＭＳ ゴシック"/>
                <a:cs typeface="ＭＳ ゴシック"/>
              </a:rPr>
              <a:t>-----------------------------------------------------------------------------------------</a:t>
            </a:r>
            <a:endParaRPr sz="1000" dirty="0">
              <a:latin typeface="ＭＳ ゴシック"/>
              <a:cs typeface="ＭＳ ゴシック"/>
            </a:endParaRPr>
          </a:p>
          <a:p>
            <a:pPr marL="268605">
              <a:lnSpc>
                <a:spcPct val="100000"/>
              </a:lnSpc>
              <a:spcBef>
                <a:spcPts val="580"/>
              </a:spcBef>
            </a:pP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26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：</a:t>
            </a:r>
            <a:endParaRPr sz="1000" dirty="0">
              <a:latin typeface="ＭＳ ゴシック"/>
              <a:cs typeface="ＭＳ ゴシック"/>
            </a:endParaRPr>
          </a:p>
          <a:p>
            <a:pPr marL="396875" algn="just">
              <a:lnSpc>
                <a:spcPct val="100000"/>
              </a:lnSpc>
              <a:spcBef>
                <a:spcPts val="580"/>
              </a:spcBef>
            </a:pP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185" dirty="0">
                <a:solidFill>
                  <a:srgbClr val="231F20"/>
                </a:solidFill>
                <a:latin typeface="ＭＳ ゴシック"/>
                <a:cs typeface="ＭＳ ゴシック"/>
              </a:rPr>
              <a:t>Ⅰ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A1</a:t>
            </a:r>
            <a:r>
              <a:rPr sz="1000" spc="-35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〜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4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Ⅲ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C1</a:t>
            </a:r>
            <a:r>
              <a:rPr sz="1000" spc="-34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〜</a:t>
            </a:r>
            <a:r>
              <a:rPr sz="1000" spc="-30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4</a:t>
            </a:r>
            <a:r>
              <a:rPr sz="1000" spc="-27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ぞ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れ評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396875" marR="68580" indent="1905" algn="just">
              <a:lnSpc>
                <a:spcPct val="148200"/>
              </a:lnSpc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Ⅱ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25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他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様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B1</a:t>
            </a:r>
            <a:r>
              <a:rPr sz="1000" spc="-36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〜</a:t>
            </a:r>
            <a:r>
              <a:rPr sz="1000" spc="-31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9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項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目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ある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数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字を</a:t>
            </a:r>
            <a:r>
              <a:rPr sz="1000" spc="-15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こ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が 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393065" marR="67945" indent="5080" algn="just">
              <a:lnSpc>
                <a:spcPct val="148200"/>
              </a:lnSpc>
            </a:pP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加</a:t>
            </a:r>
            <a:r>
              <a:rPr sz="1000" spc="-1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え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1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Ⅱ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も</a:t>
            </a:r>
            <a:r>
              <a:rPr sz="1000" spc="-1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う</a:t>
            </a:r>
            <a:r>
              <a:rPr sz="1000" spc="-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ひ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方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法</a:t>
            </a:r>
            <a:r>
              <a:rPr sz="1000" spc="-1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1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62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-215" dirty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lang="ja-JP" altLang="en-US" sz="1000" spc="-2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？　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7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位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詳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細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項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目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lang="ja-JP" altLang="en-US" sz="10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ち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3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1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数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字を</a:t>
            </a:r>
            <a:r>
              <a:rPr sz="1000" spc="-1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こ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spc="-1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1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3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endParaRPr lang="en-US" sz="1000" spc="-320" dirty="0" smtClean="0">
              <a:solidFill>
                <a:srgbClr val="231F20"/>
              </a:solidFill>
              <a:latin typeface="ＭＳ ゴシック"/>
              <a:cs typeface="ＭＳ ゴシック"/>
            </a:endParaRPr>
          </a:p>
          <a:p>
            <a:pPr marL="393065" marR="67945" indent="5080" algn="just">
              <a:lnSpc>
                <a:spcPct val="148200"/>
              </a:lnSpc>
            </a:pP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総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合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1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点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前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2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2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Ⅱ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での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1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反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映さ</a:t>
            </a:r>
            <a:r>
              <a:rPr sz="1000" spc="-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396875" marR="5080">
              <a:lnSpc>
                <a:spcPct val="148200"/>
              </a:lnSpc>
            </a:pP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位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評価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49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右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34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次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項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目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20" dirty="0">
                <a:solidFill>
                  <a:srgbClr val="231F20"/>
                </a:solidFill>
                <a:latin typeface="ＭＳ ゴシック"/>
                <a:cs typeface="ＭＳ ゴシック"/>
              </a:rPr>
              <a:t>こ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B</a:t>
            </a:r>
            <a:r>
              <a:rPr sz="1000" spc="-3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１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〜</a:t>
            </a:r>
            <a:r>
              <a:rPr sz="1000" spc="-30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B9</a:t>
            </a:r>
            <a:r>
              <a:rPr sz="1000" spc="-31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連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続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こ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lang="ja-JP" altLang="en-US"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左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2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戻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前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戻</a:t>
            </a:r>
            <a:r>
              <a:rPr sz="1000" spc="-1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っ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てから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B</a:t>
            </a:r>
            <a:r>
              <a:rPr sz="1000" spc="-3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85" dirty="0">
                <a:solidFill>
                  <a:srgbClr val="231F20"/>
                </a:solidFill>
                <a:latin typeface="ＭＳ ゴシック"/>
                <a:cs typeface="ＭＳ ゴシック"/>
              </a:rPr>
              <a:t>１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〜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B9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ぞ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位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移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行</a:t>
            </a:r>
            <a:r>
              <a:rPr sz="1000" spc="-135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こ</a:t>
            </a:r>
            <a:r>
              <a:rPr sz="1000" spc="-135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も 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75"/>
              </a:spcBef>
            </a:pPr>
            <a:r>
              <a:rPr sz="1000" spc="20" dirty="0">
                <a:solidFill>
                  <a:srgbClr val="231F20"/>
                </a:solidFill>
                <a:latin typeface="ＭＳ ゴシック"/>
                <a:cs typeface="ＭＳ ゴシック"/>
              </a:rPr>
              <a:t>-----------------------------------------------------------------------------------------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1119505" indent="-128270">
              <a:lnSpc>
                <a:spcPct val="148200"/>
              </a:lnSpc>
            </a:pP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6.</a:t>
            </a:r>
            <a:r>
              <a:rPr sz="1000" spc="-44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後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保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存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メ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ニ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ュ</a:t>
            </a:r>
            <a:r>
              <a:rPr sz="1000" spc="-12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ー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定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1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内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容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登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録し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lang="ja-JP" altLang="en-US"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力途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中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時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保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存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場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合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lang="ja-JP" altLang="en-US"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時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保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存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全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済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む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決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定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せ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な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53599" y="1779516"/>
            <a:ext cx="2769322" cy="46665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44305" y="1779516"/>
            <a:ext cx="2443102" cy="12823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4402" y="651599"/>
            <a:ext cx="6091555" cy="615315"/>
          </a:xfrm>
          <a:custGeom>
            <a:avLst/>
            <a:gdLst/>
            <a:ahLst/>
            <a:cxnLst/>
            <a:rect l="l" t="t" r="r" b="b"/>
            <a:pathLst>
              <a:path w="6091555" h="615315">
                <a:moveTo>
                  <a:pt x="6091199" y="0"/>
                </a:moveTo>
                <a:lnTo>
                  <a:pt x="0" y="0"/>
                </a:lnTo>
                <a:lnTo>
                  <a:pt x="0" y="614705"/>
                </a:lnTo>
                <a:lnTo>
                  <a:pt x="6091199" y="614705"/>
                </a:lnTo>
                <a:lnTo>
                  <a:pt x="6091199" y="0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21700" y="6720358"/>
            <a:ext cx="6116955" cy="2436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100"/>
              </a:spcBef>
            </a:pP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履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歴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1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</a:pP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 dirty="0">
              <a:latin typeface="ＭＳ ゴシック"/>
              <a:cs typeface="ＭＳ ゴシック"/>
            </a:endParaRPr>
          </a:p>
          <a:p>
            <a:pPr marL="12700">
              <a:lnSpc>
                <a:spcPct val="100000"/>
              </a:lnSpc>
            </a:pPr>
            <a:r>
              <a:rPr sz="1000" spc="-40" dirty="0">
                <a:solidFill>
                  <a:srgbClr val="C04163"/>
                </a:solidFill>
                <a:latin typeface="ＭＳ ゴシック"/>
                <a:cs typeface="ＭＳ ゴシック"/>
              </a:rPr>
              <a:t>■</a:t>
            </a:r>
            <a:r>
              <a:rPr sz="1000" spc="5" dirty="0">
                <a:solidFill>
                  <a:srgbClr val="C04163"/>
                </a:solidFill>
                <a:latin typeface="ＭＳ ゴシック"/>
                <a:cs typeface="ＭＳ ゴシック"/>
              </a:rPr>
              <a:t>研</a:t>
            </a:r>
            <a:r>
              <a:rPr sz="1000" spc="-30" dirty="0">
                <a:solidFill>
                  <a:srgbClr val="C04163"/>
                </a:solidFill>
                <a:latin typeface="ＭＳ ゴシック"/>
                <a:cs typeface="ＭＳ ゴシック"/>
              </a:rPr>
              <a:t>修</a:t>
            </a:r>
            <a:r>
              <a:rPr sz="1000" dirty="0">
                <a:solidFill>
                  <a:srgbClr val="C04163"/>
                </a:solidFill>
                <a:latin typeface="ＭＳ ゴシック"/>
                <a:cs typeface="ＭＳ ゴシック"/>
              </a:rPr>
              <a:t>履</a:t>
            </a:r>
            <a:r>
              <a:rPr sz="1000" spc="-20" dirty="0">
                <a:solidFill>
                  <a:srgbClr val="C04163"/>
                </a:solidFill>
                <a:latin typeface="ＭＳ ゴシック"/>
                <a:cs typeface="ＭＳ ゴシック"/>
              </a:rPr>
              <a:t>歴</a:t>
            </a:r>
            <a:r>
              <a:rPr sz="1000" spc="-15" dirty="0">
                <a:solidFill>
                  <a:srgbClr val="C04163"/>
                </a:solidFill>
                <a:latin typeface="ＭＳ ゴシック"/>
                <a:cs typeface="ＭＳ ゴシック"/>
              </a:rPr>
              <a:t>の</a:t>
            </a:r>
            <a:r>
              <a:rPr sz="1000" spc="-10" dirty="0">
                <a:solidFill>
                  <a:srgbClr val="C04163"/>
                </a:solidFill>
                <a:latin typeface="ＭＳ ゴシック"/>
                <a:cs typeface="ＭＳ ゴシック"/>
              </a:rPr>
              <a:t>確</a:t>
            </a:r>
            <a:r>
              <a:rPr sz="1000" dirty="0">
                <a:solidFill>
                  <a:srgbClr val="C04163"/>
                </a:solidFill>
                <a:latin typeface="ＭＳ ゴシック"/>
                <a:cs typeface="ＭＳ ゴシック"/>
              </a:rPr>
              <a:t>認</a:t>
            </a:r>
            <a:endParaRPr sz="1000" dirty="0">
              <a:latin typeface="ＭＳ ゴシック"/>
              <a:cs typeface="ＭＳ ゴシック"/>
            </a:endParaRPr>
          </a:p>
          <a:p>
            <a:pPr marL="131445" indent="-119380">
              <a:lnSpc>
                <a:spcPct val="100000"/>
              </a:lnSpc>
              <a:spcBef>
                <a:spcPts val="575"/>
              </a:spcBef>
              <a:buSzPct val="90000"/>
              <a:buAutoNum type="arabicPeriod"/>
              <a:tabLst>
                <a:tab pos="132080" algn="l"/>
              </a:tabLst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6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8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7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プ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ロ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グ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ラ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ム</a:t>
            </a:r>
            <a:r>
              <a:rPr sz="1000" spc="-1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7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氏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5080" indent="635">
              <a:lnSpc>
                <a:spcPct val="148200"/>
              </a:lnSpc>
            </a:pP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1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多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場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合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氏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や</a:t>
            </a:r>
            <a:r>
              <a:rPr sz="1000" spc="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1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1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う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え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お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順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1132205" indent="-128270">
              <a:lnSpc>
                <a:spcPct val="148200"/>
              </a:lnSpc>
              <a:spcBef>
                <a:spcPts val="5"/>
              </a:spcBef>
              <a:buSzPct val="90000"/>
              <a:buAutoNum type="arabicPeriod" startAt="2"/>
              <a:tabLst>
                <a:tab pos="146685" algn="l"/>
              </a:tabLst>
            </a:pPr>
            <a:r>
              <a:rPr sz="1000" spc="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履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歴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1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選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び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右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側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2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lang="ja-JP" altLang="en-US"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2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6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履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歴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認画</a:t>
            </a:r>
            <a:r>
              <a:rPr sz="1000" spc="245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8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5080" indent="-128270">
              <a:lnSpc>
                <a:spcPct val="148200"/>
              </a:lnSpc>
              <a:buSzPct val="90000"/>
              <a:buAutoNum type="arabicPeriod" startAt="2"/>
              <a:tabLst>
                <a:tab pos="137795" algn="l"/>
              </a:tabLst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7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履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歴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認画</a:t>
            </a:r>
            <a:r>
              <a:rPr sz="1000" spc="245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34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894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lang="ja-JP" altLang="en-US" sz="1000" spc="-1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情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報</a:t>
            </a:r>
            <a:r>
              <a:rPr sz="1000" spc="-69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主</a:t>
            </a:r>
            <a:r>
              <a:rPr sz="1000" spc="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ブ</a:t>
            </a:r>
            <a:r>
              <a:rPr sz="1000" spc="-1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ロ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69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外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来</a:t>
            </a:r>
            <a:r>
              <a:rPr sz="1000" spc="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履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歴</a:t>
            </a:r>
            <a:r>
              <a:rPr sz="1000" spc="-69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並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行</a:t>
            </a:r>
            <a:r>
              <a:rPr sz="1000" spc="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1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そ</a:t>
            </a:r>
            <a:r>
              <a:rPr sz="1000" spc="-1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ブ</a:t>
            </a:r>
            <a:r>
              <a:rPr sz="1000" spc="-1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ロ</a:t>
            </a:r>
            <a:r>
              <a:rPr sz="1000" spc="-13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毎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経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験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日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数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7320" indent="-135255">
              <a:lnSpc>
                <a:spcPct val="100000"/>
              </a:lnSpc>
              <a:spcBef>
                <a:spcPts val="575"/>
              </a:spcBef>
              <a:buSzPct val="90000"/>
              <a:buAutoNum type="arabicPeriod" startAt="2"/>
              <a:tabLst>
                <a:tab pos="147955" algn="l"/>
              </a:tabLst>
            </a:pP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終</a:t>
            </a:r>
            <a:r>
              <a:rPr sz="1000" spc="-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わ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っ</a:t>
            </a:r>
            <a:r>
              <a:rPr sz="1000" spc="-1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戻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98301" y="1874702"/>
            <a:ext cx="2903030" cy="1161080"/>
            <a:chOff x="798301" y="1874702"/>
            <a:chExt cx="2903030" cy="1161080"/>
          </a:xfrm>
        </p:grpSpPr>
        <p:sp>
          <p:nvSpPr>
            <p:cNvPr id="8" name="object 8"/>
            <p:cNvSpPr/>
            <p:nvPr/>
          </p:nvSpPr>
          <p:spPr>
            <a:xfrm>
              <a:off x="798301" y="2013303"/>
              <a:ext cx="2480945" cy="654685"/>
            </a:xfrm>
            <a:custGeom>
              <a:avLst/>
              <a:gdLst/>
              <a:ahLst/>
              <a:cxnLst/>
              <a:rect l="l" t="t" r="r" b="b"/>
              <a:pathLst>
                <a:path w="2480945" h="654685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563791"/>
                  </a:lnTo>
                  <a:lnTo>
                    <a:pt x="1414" y="616118"/>
                  </a:lnTo>
                  <a:lnTo>
                    <a:pt x="11312" y="642989"/>
                  </a:lnTo>
                  <a:lnTo>
                    <a:pt x="38179" y="652889"/>
                  </a:lnTo>
                  <a:lnTo>
                    <a:pt x="90500" y="654304"/>
                  </a:lnTo>
                  <a:lnTo>
                    <a:pt x="2390013" y="654304"/>
                  </a:lnTo>
                  <a:lnTo>
                    <a:pt x="2442333" y="652889"/>
                  </a:lnTo>
                  <a:lnTo>
                    <a:pt x="2469200" y="642989"/>
                  </a:lnTo>
                  <a:lnTo>
                    <a:pt x="2479099" y="616118"/>
                  </a:lnTo>
                  <a:lnTo>
                    <a:pt x="2480513" y="563791"/>
                  </a:lnTo>
                  <a:lnTo>
                    <a:pt x="2480513" y="90500"/>
                  </a:lnTo>
                  <a:lnTo>
                    <a:pt x="2479099" y="38179"/>
                  </a:lnTo>
                  <a:lnTo>
                    <a:pt x="2469200" y="11312"/>
                  </a:lnTo>
                  <a:lnTo>
                    <a:pt x="2442333" y="1414"/>
                  </a:lnTo>
                  <a:lnTo>
                    <a:pt x="2390013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98301" y="2795117"/>
              <a:ext cx="2484120" cy="240665"/>
            </a:xfrm>
            <a:custGeom>
              <a:avLst/>
              <a:gdLst/>
              <a:ahLst/>
              <a:cxnLst/>
              <a:rect l="l" t="t" r="r" b="b"/>
              <a:pathLst>
                <a:path w="2484120" h="240664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150088"/>
                  </a:lnTo>
                  <a:lnTo>
                    <a:pt x="1414" y="202409"/>
                  </a:lnTo>
                  <a:lnTo>
                    <a:pt x="11312" y="229276"/>
                  </a:lnTo>
                  <a:lnTo>
                    <a:pt x="38179" y="239174"/>
                  </a:lnTo>
                  <a:lnTo>
                    <a:pt x="90500" y="240588"/>
                  </a:lnTo>
                  <a:lnTo>
                    <a:pt x="2393035" y="240588"/>
                  </a:lnTo>
                  <a:lnTo>
                    <a:pt x="2445356" y="239174"/>
                  </a:lnTo>
                  <a:lnTo>
                    <a:pt x="2472223" y="229276"/>
                  </a:lnTo>
                  <a:lnTo>
                    <a:pt x="2482121" y="202409"/>
                  </a:lnTo>
                  <a:lnTo>
                    <a:pt x="2483535" y="150088"/>
                  </a:lnTo>
                  <a:lnTo>
                    <a:pt x="2483535" y="90500"/>
                  </a:lnTo>
                  <a:lnTo>
                    <a:pt x="2482121" y="38179"/>
                  </a:lnTo>
                  <a:lnTo>
                    <a:pt x="2472223" y="11312"/>
                  </a:lnTo>
                  <a:lnTo>
                    <a:pt x="2445356" y="1414"/>
                  </a:lnTo>
                  <a:lnTo>
                    <a:pt x="2393035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102401" y="1874702"/>
              <a:ext cx="1598930" cy="259715"/>
            </a:xfrm>
            <a:custGeom>
              <a:avLst/>
              <a:gdLst/>
              <a:ahLst/>
              <a:cxnLst/>
              <a:rect l="l" t="t" r="r" b="b"/>
              <a:pathLst>
                <a:path w="1598929" h="259714">
                  <a:moveTo>
                    <a:pt x="1598421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598421" y="259194"/>
                  </a:lnTo>
                  <a:lnTo>
                    <a:pt x="1598421" y="0"/>
                  </a:lnTo>
                  <a:close/>
                </a:path>
              </a:pathLst>
            </a:custGeom>
            <a:solidFill>
              <a:srgbClr val="DA21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479170" y="1913982"/>
            <a:ext cx="1222106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900" spc="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r>
              <a:rPr sz="900" spc="-8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絞り</a:t>
            </a:r>
            <a:r>
              <a:rPr sz="900" spc="-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込</a:t>
            </a:r>
            <a:r>
              <a:rPr sz="900" spc="-3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み</a:t>
            </a:r>
            <a:r>
              <a:rPr sz="900" spc="-14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649081" y="2574003"/>
            <a:ext cx="1052195" cy="259715"/>
          </a:xfrm>
          <a:custGeom>
            <a:avLst/>
            <a:gdLst/>
            <a:ahLst/>
            <a:cxnLst/>
            <a:rect l="l" t="t" r="r" b="b"/>
            <a:pathLst>
              <a:path w="1052195" h="259714">
                <a:moveTo>
                  <a:pt x="1051737" y="0"/>
                </a:moveTo>
                <a:lnTo>
                  <a:pt x="302869" y="0"/>
                </a:lnTo>
                <a:lnTo>
                  <a:pt x="0" y="259194"/>
                </a:lnTo>
                <a:lnTo>
                  <a:pt x="1051737" y="259194"/>
                </a:lnTo>
                <a:lnTo>
                  <a:pt x="1051737" y="0"/>
                </a:lnTo>
                <a:close/>
              </a:path>
            </a:pathLst>
          </a:custGeom>
          <a:solidFill>
            <a:srgbClr val="DA21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634170" y="2552230"/>
            <a:ext cx="735965" cy="351378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80365">
              <a:lnSpc>
                <a:spcPct val="100000"/>
              </a:lnSpc>
              <a:spcBef>
                <a:spcPts val="580"/>
              </a:spcBef>
            </a:pPr>
            <a:r>
              <a:rPr lang="ja-JP" altLang="en-US" sz="900" spc="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18" name="object 18"/>
          <p:cNvSpPr txBox="1"/>
          <p:nvPr/>
        </p:nvSpPr>
        <p:spPr>
          <a:xfrm>
            <a:off x="3344265" y="2552230"/>
            <a:ext cx="413384" cy="33845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580"/>
              </a:spcBef>
            </a:pPr>
            <a:r>
              <a:rPr sz="900" spc="-40" dirty="0">
                <a:solidFill>
                  <a:srgbClr val="FFFFFF"/>
                </a:solidFill>
                <a:latin typeface="ＭＳ ゴシック"/>
                <a:cs typeface="ＭＳ ゴシック"/>
              </a:rPr>
              <a:t>一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覧</a:t>
            </a:r>
            <a:endParaRPr sz="900">
              <a:latin typeface="ＭＳ ゴシック"/>
              <a:cs typeface="ＭＳ ゴシック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94410" y="1535457"/>
            <a:ext cx="112014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54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66645" y="1535457"/>
            <a:ext cx="137731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履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歴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認画</a:t>
            </a:r>
            <a:r>
              <a:rPr sz="1000" spc="245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54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06757" y="3461414"/>
            <a:ext cx="13462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詳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細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情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報画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9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34402" y="837006"/>
            <a:ext cx="6091555" cy="429895"/>
          </a:xfrm>
          <a:prstGeom prst="rect">
            <a:avLst/>
          </a:prstGeom>
          <a:solidFill>
            <a:srgbClr val="D36371"/>
          </a:solidFill>
        </p:spPr>
        <p:txBody>
          <a:bodyPr vert="horz" wrap="square" lIns="0" tIns="368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2200" spc="55" dirty="0">
                <a:solidFill>
                  <a:srgbClr val="FFFFFF"/>
                </a:solidFill>
                <a:latin typeface="HGPｺﾞｼｯｸE"/>
                <a:cs typeface="HGPｺﾞｼｯｸE"/>
              </a:rPr>
              <a:t>研</a:t>
            </a:r>
            <a:r>
              <a:rPr sz="2200" spc="-25" dirty="0">
                <a:solidFill>
                  <a:srgbClr val="FFFFFF"/>
                </a:solidFill>
                <a:latin typeface="HGPｺﾞｼｯｸE"/>
                <a:cs typeface="HGPｺﾞｼｯｸE"/>
              </a:rPr>
              <a:t>修</a:t>
            </a:r>
            <a:r>
              <a:rPr sz="2200" spc="45" dirty="0">
                <a:solidFill>
                  <a:srgbClr val="FFFFFF"/>
                </a:solidFill>
                <a:latin typeface="HGPｺﾞｼｯｸE"/>
                <a:cs typeface="HGPｺﾞｼｯｸE"/>
              </a:rPr>
              <a:t>履</a:t>
            </a:r>
            <a:r>
              <a:rPr sz="2200" spc="-10" dirty="0">
                <a:solidFill>
                  <a:srgbClr val="FFFFFF"/>
                </a:solidFill>
                <a:latin typeface="HGPｺﾞｼｯｸE"/>
                <a:cs typeface="HGPｺﾞｼｯｸE"/>
              </a:rPr>
              <a:t>歴</a:t>
            </a:r>
            <a:r>
              <a:rPr sz="2200" spc="5" dirty="0">
                <a:solidFill>
                  <a:srgbClr val="FFFFFF"/>
                </a:solidFill>
                <a:latin typeface="HGPｺﾞｼｯｸE"/>
                <a:cs typeface="HGPｺﾞｼｯｸE"/>
              </a:rPr>
              <a:t>の</a:t>
            </a:r>
            <a:r>
              <a:rPr sz="2200" spc="20" dirty="0">
                <a:solidFill>
                  <a:srgbClr val="FFFFFF"/>
                </a:solidFill>
                <a:latin typeface="HGPｺﾞｼｯｸE"/>
                <a:cs typeface="HGPｺﾞｼｯｸE"/>
              </a:rPr>
              <a:t>確</a:t>
            </a:r>
            <a:r>
              <a:rPr sz="2200" spc="-5" dirty="0">
                <a:solidFill>
                  <a:srgbClr val="FFFFFF"/>
                </a:solidFill>
                <a:latin typeface="HGPｺﾞｼｯｸE"/>
                <a:cs typeface="HGPｺﾞｼｯｸE"/>
              </a:rPr>
              <a:t>認</a:t>
            </a:r>
            <a:endParaRPr sz="2200">
              <a:latin typeface="HGPｺﾞｼｯｸE"/>
              <a:cs typeface="HGPｺﾞｼｯｸE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34402" y="651599"/>
            <a:ext cx="6091555" cy="185420"/>
          </a:xfrm>
          <a:prstGeom prst="rect">
            <a:avLst/>
          </a:prstGeom>
          <a:solidFill>
            <a:srgbClr val="FFFFFF">
              <a:alpha val="29998"/>
            </a:srgbClr>
          </a:solidFill>
        </p:spPr>
        <p:txBody>
          <a:bodyPr vert="horz" wrap="square" lIns="0" tIns="82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&lt;</a:t>
            </a:r>
            <a:r>
              <a:rPr sz="1000" spc="-5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研</a:t>
            </a:r>
            <a:r>
              <a:rPr sz="1000" spc="-1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修記</a:t>
            </a:r>
            <a:r>
              <a:rPr sz="1000" spc="-2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録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の</a:t>
            </a:r>
            <a:r>
              <a:rPr sz="1000" spc="-2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参</a:t>
            </a:r>
            <a:r>
              <a:rPr sz="1000" spc="-1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照</a:t>
            </a:r>
            <a:r>
              <a:rPr sz="1000" spc="-4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&gt;</a:t>
            </a:r>
            <a:endParaRPr sz="1000"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44305" y="3705530"/>
            <a:ext cx="2406945" cy="44235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159377" y="1779516"/>
            <a:ext cx="2412422" cy="30651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4402" y="651599"/>
            <a:ext cx="6091555" cy="615315"/>
          </a:xfrm>
          <a:custGeom>
            <a:avLst/>
            <a:gdLst/>
            <a:ahLst/>
            <a:cxnLst/>
            <a:rect l="l" t="t" r="r" b="b"/>
            <a:pathLst>
              <a:path w="6091555" h="615315">
                <a:moveTo>
                  <a:pt x="6091199" y="0"/>
                </a:moveTo>
                <a:lnTo>
                  <a:pt x="0" y="0"/>
                </a:lnTo>
                <a:lnTo>
                  <a:pt x="0" y="614705"/>
                </a:lnTo>
                <a:lnTo>
                  <a:pt x="6091199" y="614705"/>
                </a:lnTo>
                <a:lnTo>
                  <a:pt x="6091199" y="0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44305" y="1779524"/>
            <a:ext cx="2409790" cy="12895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59377" y="5385084"/>
            <a:ext cx="2408506" cy="138291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4159377" y="7323517"/>
            <a:ext cx="2411743" cy="1147365"/>
            <a:chOff x="4159377" y="7323517"/>
            <a:chExt cx="2411743" cy="1147365"/>
          </a:xfrm>
        </p:grpSpPr>
        <p:sp>
          <p:nvSpPr>
            <p:cNvPr id="8" name="object 8"/>
            <p:cNvSpPr/>
            <p:nvPr/>
          </p:nvSpPr>
          <p:spPr>
            <a:xfrm>
              <a:off x="4159377" y="7323517"/>
              <a:ext cx="2411743" cy="114736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224764" y="7967703"/>
              <a:ext cx="286385" cy="132715"/>
            </a:xfrm>
            <a:custGeom>
              <a:avLst/>
              <a:gdLst/>
              <a:ahLst/>
              <a:cxnLst/>
              <a:rect l="l" t="t" r="r" b="b"/>
              <a:pathLst>
                <a:path w="286384" h="132715">
                  <a:moveTo>
                    <a:pt x="27470" y="0"/>
                  </a:moveTo>
                  <a:lnTo>
                    <a:pt x="16780" y="2158"/>
                  </a:lnTo>
                  <a:lnTo>
                    <a:pt x="8048" y="8043"/>
                  </a:lnTo>
                  <a:lnTo>
                    <a:pt x="2159" y="16775"/>
                  </a:lnTo>
                  <a:lnTo>
                    <a:pt x="0" y="27470"/>
                  </a:lnTo>
                  <a:lnTo>
                    <a:pt x="0" y="104825"/>
                  </a:lnTo>
                  <a:lnTo>
                    <a:pt x="2159" y="115520"/>
                  </a:lnTo>
                  <a:lnTo>
                    <a:pt x="8048" y="124252"/>
                  </a:lnTo>
                  <a:lnTo>
                    <a:pt x="16780" y="130137"/>
                  </a:lnTo>
                  <a:lnTo>
                    <a:pt x="27470" y="132295"/>
                  </a:lnTo>
                  <a:lnTo>
                    <a:pt x="258737" y="132295"/>
                  </a:lnTo>
                  <a:lnTo>
                    <a:pt x="269426" y="130137"/>
                  </a:lnTo>
                  <a:lnTo>
                    <a:pt x="278158" y="124252"/>
                  </a:lnTo>
                  <a:lnTo>
                    <a:pt x="284047" y="115520"/>
                  </a:lnTo>
                  <a:lnTo>
                    <a:pt x="286207" y="104825"/>
                  </a:lnTo>
                  <a:lnTo>
                    <a:pt x="286207" y="27470"/>
                  </a:lnTo>
                  <a:lnTo>
                    <a:pt x="284047" y="16775"/>
                  </a:lnTo>
                  <a:lnTo>
                    <a:pt x="278158" y="8043"/>
                  </a:lnTo>
                  <a:lnTo>
                    <a:pt x="269426" y="2158"/>
                  </a:lnTo>
                  <a:lnTo>
                    <a:pt x="258737" y="0"/>
                  </a:lnTo>
                  <a:lnTo>
                    <a:pt x="2747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721700" y="8527558"/>
            <a:ext cx="6116955" cy="1533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100"/>
              </a:spcBef>
            </a:pP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経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験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症</a:t>
            </a:r>
            <a:r>
              <a:rPr sz="1000" spc="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候</a:t>
            </a:r>
            <a:r>
              <a:rPr sz="1000" spc="-5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／</a:t>
            </a:r>
            <a:r>
              <a:rPr lang="ja-JP" altLang="en-US"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疾病・病態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記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録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1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</a:pP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 dirty="0">
              <a:latin typeface="ＭＳ ゴシック"/>
              <a:cs typeface="ＭＳ ゴシック"/>
            </a:endParaRPr>
          </a:p>
          <a:p>
            <a:pPr marL="139700" indent="-127635">
              <a:lnSpc>
                <a:spcPct val="100000"/>
              </a:lnSpc>
              <a:buSzPct val="90000"/>
              <a:buChar char="■"/>
              <a:tabLst>
                <a:tab pos="140335" algn="l"/>
              </a:tabLst>
            </a:pPr>
            <a:r>
              <a:rPr sz="1000" spc="-5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経験</a:t>
            </a:r>
            <a:r>
              <a:rPr sz="1000" spc="-30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症</a:t>
            </a:r>
            <a:r>
              <a:rPr sz="1000" spc="5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候</a:t>
            </a:r>
            <a:r>
              <a:rPr sz="1000" spc="-55" dirty="0" smtClean="0">
                <a:solidFill>
                  <a:srgbClr val="C04163"/>
                </a:solidFill>
                <a:latin typeface="ＭＳ ゴシック"/>
                <a:cs typeface="ＭＳ ゴシック"/>
              </a:rPr>
              <a:t>／</a:t>
            </a:r>
            <a:r>
              <a:rPr lang="ja-JP" altLang="en-US" sz="1000" spc="-15" dirty="0" smtClean="0">
                <a:solidFill>
                  <a:srgbClr val="C04163"/>
                </a:solidFill>
                <a:latin typeface="ＭＳ ゴシック"/>
                <a:cs typeface="ＭＳ ゴシック"/>
              </a:rPr>
              <a:t>疾病・病態</a:t>
            </a:r>
            <a:r>
              <a:rPr sz="1000" spc="-55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の</a:t>
            </a:r>
            <a:r>
              <a:rPr sz="1000" spc="-25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記</a:t>
            </a:r>
            <a:r>
              <a:rPr sz="1000" spc="-5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録</a:t>
            </a:r>
            <a:r>
              <a:rPr sz="1000" spc="-10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確</a:t>
            </a:r>
            <a:r>
              <a:rPr sz="1000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認</a:t>
            </a:r>
            <a:endParaRPr sz="1000" dirty="0">
              <a:latin typeface="ＭＳ ゴシック"/>
              <a:cs typeface="ＭＳ ゴシック"/>
            </a:endParaRPr>
          </a:p>
          <a:p>
            <a:pPr marL="131445" indent="-119380">
              <a:lnSpc>
                <a:spcPct val="100000"/>
              </a:lnSpc>
              <a:spcBef>
                <a:spcPts val="575"/>
              </a:spcBef>
              <a:buSzPct val="90000"/>
              <a:buAutoNum type="arabicPeriod"/>
              <a:tabLst>
                <a:tab pos="132080" algn="l"/>
              </a:tabLst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6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54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8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を選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ん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5080" indent="635">
              <a:lnSpc>
                <a:spcPct val="148200"/>
              </a:lnSpc>
            </a:pP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1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多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場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合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氏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や</a:t>
            </a:r>
            <a:r>
              <a:rPr sz="1000" spc="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1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1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う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え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お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順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7955" indent="-135890">
              <a:lnSpc>
                <a:spcPct val="100000"/>
              </a:lnSpc>
              <a:spcBef>
                <a:spcPts val="580"/>
              </a:spcBef>
              <a:buSzPct val="90000"/>
              <a:buAutoNum type="arabicPeriod" startAt="2"/>
              <a:tabLst>
                <a:tab pos="148590" algn="l"/>
              </a:tabLst>
            </a:pP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1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行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2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805847" y="1871625"/>
            <a:ext cx="2903030" cy="1134080"/>
            <a:chOff x="798301" y="1874702"/>
            <a:chExt cx="2903030" cy="1134080"/>
          </a:xfrm>
        </p:grpSpPr>
        <p:sp>
          <p:nvSpPr>
            <p:cNvPr id="14" name="object 14"/>
            <p:cNvSpPr/>
            <p:nvPr/>
          </p:nvSpPr>
          <p:spPr>
            <a:xfrm>
              <a:off x="798301" y="2013303"/>
              <a:ext cx="2480945" cy="654685"/>
            </a:xfrm>
            <a:custGeom>
              <a:avLst/>
              <a:gdLst/>
              <a:ahLst/>
              <a:cxnLst/>
              <a:rect l="l" t="t" r="r" b="b"/>
              <a:pathLst>
                <a:path w="2480945" h="654685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563791"/>
                  </a:lnTo>
                  <a:lnTo>
                    <a:pt x="1414" y="616118"/>
                  </a:lnTo>
                  <a:lnTo>
                    <a:pt x="11312" y="642989"/>
                  </a:lnTo>
                  <a:lnTo>
                    <a:pt x="38179" y="652889"/>
                  </a:lnTo>
                  <a:lnTo>
                    <a:pt x="90500" y="654304"/>
                  </a:lnTo>
                  <a:lnTo>
                    <a:pt x="2390013" y="654304"/>
                  </a:lnTo>
                  <a:lnTo>
                    <a:pt x="2442333" y="652889"/>
                  </a:lnTo>
                  <a:lnTo>
                    <a:pt x="2469200" y="642989"/>
                  </a:lnTo>
                  <a:lnTo>
                    <a:pt x="2479099" y="616118"/>
                  </a:lnTo>
                  <a:lnTo>
                    <a:pt x="2480513" y="563791"/>
                  </a:lnTo>
                  <a:lnTo>
                    <a:pt x="2480513" y="90500"/>
                  </a:lnTo>
                  <a:lnTo>
                    <a:pt x="2479099" y="38179"/>
                  </a:lnTo>
                  <a:lnTo>
                    <a:pt x="2469200" y="11312"/>
                  </a:lnTo>
                  <a:lnTo>
                    <a:pt x="2442333" y="1414"/>
                  </a:lnTo>
                  <a:lnTo>
                    <a:pt x="2390013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98301" y="2768117"/>
              <a:ext cx="2484120" cy="240665"/>
            </a:xfrm>
            <a:custGeom>
              <a:avLst/>
              <a:gdLst/>
              <a:ahLst/>
              <a:cxnLst/>
              <a:rect l="l" t="t" r="r" b="b"/>
              <a:pathLst>
                <a:path w="2484120" h="240664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150088"/>
                  </a:lnTo>
                  <a:lnTo>
                    <a:pt x="1414" y="202409"/>
                  </a:lnTo>
                  <a:lnTo>
                    <a:pt x="11312" y="229276"/>
                  </a:lnTo>
                  <a:lnTo>
                    <a:pt x="38179" y="239174"/>
                  </a:lnTo>
                  <a:lnTo>
                    <a:pt x="90500" y="240588"/>
                  </a:lnTo>
                  <a:lnTo>
                    <a:pt x="2393035" y="240588"/>
                  </a:lnTo>
                  <a:lnTo>
                    <a:pt x="2445356" y="239174"/>
                  </a:lnTo>
                  <a:lnTo>
                    <a:pt x="2472223" y="229276"/>
                  </a:lnTo>
                  <a:lnTo>
                    <a:pt x="2482121" y="202409"/>
                  </a:lnTo>
                  <a:lnTo>
                    <a:pt x="2483535" y="150088"/>
                  </a:lnTo>
                  <a:lnTo>
                    <a:pt x="2483535" y="90500"/>
                  </a:lnTo>
                  <a:lnTo>
                    <a:pt x="2482121" y="38179"/>
                  </a:lnTo>
                  <a:lnTo>
                    <a:pt x="2472223" y="11312"/>
                  </a:lnTo>
                  <a:lnTo>
                    <a:pt x="2445356" y="1414"/>
                  </a:lnTo>
                  <a:lnTo>
                    <a:pt x="2393035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102401" y="1874702"/>
              <a:ext cx="1598930" cy="259715"/>
            </a:xfrm>
            <a:custGeom>
              <a:avLst/>
              <a:gdLst/>
              <a:ahLst/>
              <a:cxnLst/>
              <a:rect l="l" t="t" r="r" b="b"/>
              <a:pathLst>
                <a:path w="1598929" h="259714">
                  <a:moveTo>
                    <a:pt x="1598421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598421" y="259194"/>
                  </a:lnTo>
                  <a:lnTo>
                    <a:pt x="1598421" y="0"/>
                  </a:lnTo>
                  <a:close/>
                </a:path>
              </a:pathLst>
            </a:custGeom>
            <a:solidFill>
              <a:srgbClr val="DA21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3936065" y="2116803"/>
            <a:ext cx="2600531" cy="722165"/>
            <a:chOff x="3936065" y="2116803"/>
            <a:chExt cx="2600531" cy="722165"/>
          </a:xfrm>
        </p:grpSpPr>
        <p:sp>
          <p:nvSpPr>
            <p:cNvPr id="21" name="object 21"/>
            <p:cNvSpPr/>
            <p:nvPr/>
          </p:nvSpPr>
          <p:spPr>
            <a:xfrm>
              <a:off x="5686966" y="2138403"/>
              <a:ext cx="849630" cy="393700"/>
            </a:xfrm>
            <a:custGeom>
              <a:avLst/>
              <a:gdLst/>
              <a:ahLst/>
              <a:cxnLst/>
              <a:rect l="l" t="t" r="r" b="b"/>
              <a:pathLst>
                <a:path w="849629" h="393700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302793"/>
                  </a:lnTo>
                  <a:lnTo>
                    <a:pt x="1414" y="355121"/>
                  </a:lnTo>
                  <a:lnTo>
                    <a:pt x="11312" y="381992"/>
                  </a:lnTo>
                  <a:lnTo>
                    <a:pt x="38179" y="391892"/>
                  </a:lnTo>
                  <a:lnTo>
                    <a:pt x="90500" y="393306"/>
                  </a:lnTo>
                  <a:lnTo>
                    <a:pt x="758824" y="393306"/>
                  </a:lnTo>
                  <a:lnTo>
                    <a:pt x="811145" y="391892"/>
                  </a:lnTo>
                  <a:lnTo>
                    <a:pt x="838012" y="381992"/>
                  </a:lnTo>
                  <a:lnTo>
                    <a:pt x="847911" y="355121"/>
                  </a:lnTo>
                  <a:lnTo>
                    <a:pt x="849325" y="302793"/>
                  </a:lnTo>
                  <a:lnTo>
                    <a:pt x="849325" y="90500"/>
                  </a:lnTo>
                  <a:lnTo>
                    <a:pt x="847911" y="38179"/>
                  </a:lnTo>
                  <a:lnTo>
                    <a:pt x="838012" y="11312"/>
                  </a:lnTo>
                  <a:lnTo>
                    <a:pt x="811145" y="1414"/>
                  </a:lnTo>
                  <a:lnTo>
                    <a:pt x="758824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187632" y="2598303"/>
              <a:ext cx="2348865" cy="240665"/>
            </a:xfrm>
            <a:custGeom>
              <a:avLst/>
              <a:gdLst/>
              <a:ahLst/>
              <a:cxnLst/>
              <a:rect l="l" t="t" r="r" b="b"/>
              <a:pathLst>
                <a:path w="2348865" h="240664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150088"/>
                  </a:lnTo>
                  <a:lnTo>
                    <a:pt x="1414" y="202409"/>
                  </a:lnTo>
                  <a:lnTo>
                    <a:pt x="11312" y="229276"/>
                  </a:lnTo>
                  <a:lnTo>
                    <a:pt x="38179" y="239174"/>
                  </a:lnTo>
                  <a:lnTo>
                    <a:pt x="90500" y="240588"/>
                  </a:lnTo>
                  <a:lnTo>
                    <a:pt x="2258034" y="240588"/>
                  </a:lnTo>
                  <a:lnTo>
                    <a:pt x="2310355" y="239174"/>
                  </a:lnTo>
                  <a:lnTo>
                    <a:pt x="2337222" y="229276"/>
                  </a:lnTo>
                  <a:lnTo>
                    <a:pt x="2347120" y="202409"/>
                  </a:lnTo>
                  <a:lnTo>
                    <a:pt x="2348534" y="150088"/>
                  </a:lnTo>
                  <a:lnTo>
                    <a:pt x="2348534" y="90500"/>
                  </a:lnTo>
                  <a:lnTo>
                    <a:pt x="2347120" y="38179"/>
                  </a:lnTo>
                  <a:lnTo>
                    <a:pt x="2337222" y="11312"/>
                  </a:lnTo>
                  <a:lnTo>
                    <a:pt x="2310355" y="1414"/>
                  </a:lnTo>
                  <a:lnTo>
                    <a:pt x="2258034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0072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936065" y="2116803"/>
              <a:ext cx="1728470" cy="259715"/>
            </a:xfrm>
            <a:custGeom>
              <a:avLst/>
              <a:gdLst/>
              <a:ahLst/>
              <a:cxnLst/>
              <a:rect l="l" t="t" r="r" b="b"/>
              <a:pathLst>
                <a:path w="1728470" h="259714">
                  <a:moveTo>
                    <a:pt x="1425130" y="0"/>
                  </a:moveTo>
                  <a:lnTo>
                    <a:pt x="0" y="0"/>
                  </a:lnTo>
                  <a:lnTo>
                    <a:pt x="0" y="259194"/>
                  </a:lnTo>
                  <a:lnTo>
                    <a:pt x="1728000" y="259194"/>
                  </a:lnTo>
                  <a:lnTo>
                    <a:pt x="1425130" y="0"/>
                  </a:lnTo>
                  <a:close/>
                </a:path>
              </a:pathLst>
            </a:custGeom>
            <a:solidFill>
              <a:srgbClr val="DA21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2479170" y="1913982"/>
            <a:ext cx="12788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ja-JP" altLang="en-US" sz="900" spc="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r>
              <a:rPr sz="900" spc="-8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絞り</a:t>
            </a:r>
            <a:r>
              <a:rPr sz="900" spc="-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込</a:t>
            </a:r>
            <a:r>
              <a:rPr sz="900" spc="-3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み</a:t>
            </a:r>
            <a:r>
              <a:rPr sz="900" spc="-14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649081" y="2534403"/>
            <a:ext cx="1052195" cy="259715"/>
          </a:xfrm>
          <a:custGeom>
            <a:avLst/>
            <a:gdLst/>
            <a:ahLst/>
            <a:cxnLst/>
            <a:rect l="l" t="t" r="r" b="b"/>
            <a:pathLst>
              <a:path w="1052195" h="259714">
                <a:moveTo>
                  <a:pt x="1051737" y="0"/>
                </a:moveTo>
                <a:lnTo>
                  <a:pt x="302869" y="0"/>
                </a:lnTo>
                <a:lnTo>
                  <a:pt x="0" y="259194"/>
                </a:lnTo>
                <a:lnTo>
                  <a:pt x="1051737" y="259194"/>
                </a:lnTo>
                <a:lnTo>
                  <a:pt x="1051737" y="0"/>
                </a:lnTo>
                <a:close/>
              </a:path>
            </a:pathLst>
          </a:custGeom>
          <a:solidFill>
            <a:srgbClr val="DA21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634170" y="2512631"/>
            <a:ext cx="735965" cy="351378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80365">
              <a:lnSpc>
                <a:spcPct val="100000"/>
              </a:lnSpc>
              <a:spcBef>
                <a:spcPts val="580"/>
              </a:spcBef>
            </a:pPr>
            <a:r>
              <a:rPr lang="ja-JP" altLang="en-US" sz="900" spc="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344265" y="2512631"/>
            <a:ext cx="413384" cy="33845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580"/>
              </a:spcBef>
            </a:pPr>
            <a:r>
              <a:rPr sz="900" spc="-40" dirty="0">
                <a:solidFill>
                  <a:srgbClr val="FFFFFF"/>
                </a:solidFill>
                <a:latin typeface="ＭＳ ゴシック"/>
                <a:cs typeface="ＭＳ ゴシック"/>
              </a:rPr>
              <a:t>一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覧</a:t>
            </a:r>
            <a:endParaRPr sz="900">
              <a:latin typeface="ＭＳ ゴシック"/>
              <a:cs typeface="ＭＳ ゴシック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914292" y="2095030"/>
            <a:ext cx="1799589" cy="33845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47320">
              <a:lnSpc>
                <a:spcPct val="100000"/>
              </a:lnSpc>
              <a:spcBef>
                <a:spcPts val="580"/>
              </a:spcBef>
            </a:pPr>
            <a:r>
              <a:rPr sz="900" spc="-10" dirty="0">
                <a:solidFill>
                  <a:srgbClr val="FFFFFF"/>
                </a:solidFill>
                <a:latin typeface="ＭＳ ゴシック"/>
                <a:cs typeface="ＭＳ ゴシック"/>
              </a:rPr>
              <a:t>施</a:t>
            </a:r>
            <a:r>
              <a:rPr sz="900" spc="-80" dirty="0">
                <a:solidFill>
                  <a:srgbClr val="FFFFFF"/>
                </a:solidFill>
                <a:latin typeface="ＭＳ ゴシック"/>
                <a:cs typeface="ＭＳ ゴシック"/>
              </a:rPr>
              <a:t>設・</a:t>
            </a:r>
            <a:r>
              <a:rPr sz="900" spc="5" dirty="0">
                <a:solidFill>
                  <a:srgbClr val="FFFFFF"/>
                </a:solidFill>
                <a:latin typeface="ＭＳ ゴシック"/>
                <a:cs typeface="ＭＳ ゴシック"/>
              </a:rPr>
              <a:t>診</a:t>
            </a:r>
            <a:r>
              <a:rPr sz="900" spc="-25" dirty="0">
                <a:solidFill>
                  <a:srgbClr val="FFFFFF"/>
                </a:solidFill>
                <a:latin typeface="ＭＳ ゴシック"/>
                <a:cs typeface="ＭＳ ゴシック"/>
              </a:rPr>
              <a:t>療科</a:t>
            </a:r>
            <a:r>
              <a:rPr sz="900" spc="-15" dirty="0">
                <a:solidFill>
                  <a:srgbClr val="FFFFFF"/>
                </a:solidFill>
                <a:latin typeface="ＭＳ ゴシック"/>
                <a:cs typeface="ＭＳ ゴシック"/>
              </a:rPr>
              <a:t>選</a:t>
            </a:r>
            <a:r>
              <a:rPr sz="900" spc="-60" dirty="0">
                <a:solidFill>
                  <a:srgbClr val="FFFFFF"/>
                </a:solidFill>
                <a:latin typeface="ＭＳ ゴシック"/>
                <a:cs typeface="ＭＳ ゴシック"/>
              </a:rPr>
              <a:t>択</a:t>
            </a:r>
            <a:r>
              <a:rPr sz="900" spc="-140" dirty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>
              <a:latin typeface="ＭＳ ゴシック"/>
              <a:cs typeface="ＭＳ ゴシック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509260" y="1535457"/>
            <a:ext cx="112014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54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02189" y="1589887"/>
            <a:ext cx="200896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9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経験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症</a:t>
            </a: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候</a:t>
            </a:r>
            <a:r>
              <a:rPr sz="1000" spc="-5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／</a:t>
            </a:r>
            <a:r>
              <a:rPr lang="ja-JP" altLang="en-US"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疾病・病態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9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434563" y="3325503"/>
            <a:ext cx="376555" cy="132715"/>
          </a:xfrm>
          <a:custGeom>
            <a:avLst/>
            <a:gdLst/>
            <a:ahLst/>
            <a:cxnLst/>
            <a:rect l="l" t="t" r="r" b="b"/>
            <a:pathLst>
              <a:path w="376554" h="132714">
                <a:moveTo>
                  <a:pt x="27470" y="0"/>
                </a:moveTo>
                <a:lnTo>
                  <a:pt x="16780" y="2158"/>
                </a:lnTo>
                <a:lnTo>
                  <a:pt x="8048" y="8043"/>
                </a:lnTo>
                <a:lnTo>
                  <a:pt x="2159" y="16775"/>
                </a:lnTo>
                <a:lnTo>
                  <a:pt x="0" y="27470"/>
                </a:lnTo>
                <a:lnTo>
                  <a:pt x="0" y="104825"/>
                </a:lnTo>
                <a:lnTo>
                  <a:pt x="2159" y="115520"/>
                </a:lnTo>
                <a:lnTo>
                  <a:pt x="8048" y="124252"/>
                </a:lnTo>
                <a:lnTo>
                  <a:pt x="16780" y="130137"/>
                </a:lnTo>
                <a:lnTo>
                  <a:pt x="27470" y="132295"/>
                </a:lnTo>
                <a:lnTo>
                  <a:pt x="348742" y="132295"/>
                </a:lnTo>
                <a:lnTo>
                  <a:pt x="359429" y="130137"/>
                </a:lnTo>
                <a:lnTo>
                  <a:pt x="368157" y="124252"/>
                </a:lnTo>
                <a:lnTo>
                  <a:pt x="374041" y="115520"/>
                </a:lnTo>
                <a:lnTo>
                  <a:pt x="376199" y="104825"/>
                </a:lnTo>
                <a:lnTo>
                  <a:pt x="376199" y="27470"/>
                </a:lnTo>
                <a:lnTo>
                  <a:pt x="374041" y="16775"/>
                </a:lnTo>
                <a:lnTo>
                  <a:pt x="368157" y="8043"/>
                </a:lnTo>
                <a:lnTo>
                  <a:pt x="359429" y="2158"/>
                </a:lnTo>
                <a:lnTo>
                  <a:pt x="348742" y="0"/>
                </a:lnTo>
                <a:lnTo>
                  <a:pt x="27470" y="0"/>
                </a:lnTo>
                <a:close/>
              </a:path>
            </a:pathLst>
          </a:custGeom>
          <a:ln w="12598">
            <a:solidFill>
              <a:srgbClr val="DA21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647259" y="2814303"/>
            <a:ext cx="376555" cy="132715"/>
          </a:xfrm>
          <a:custGeom>
            <a:avLst/>
            <a:gdLst/>
            <a:ahLst/>
            <a:cxnLst/>
            <a:rect l="l" t="t" r="r" b="b"/>
            <a:pathLst>
              <a:path w="376555" h="132714">
                <a:moveTo>
                  <a:pt x="27470" y="0"/>
                </a:moveTo>
                <a:lnTo>
                  <a:pt x="16780" y="2158"/>
                </a:lnTo>
                <a:lnTo>
                  <a:pt x="8048" y="8043"/>
                </a:lnTo>
                <a:lnTo>
                  <a:pt x="2159" y="16775"/>
                </a:lnTo>
                <a:lnTo>
                  <a:pt x="0" y="27470"/>
                </a:lnTo>
                <a:lnTo>
                  <a:pt x="0" y="104825"/>
                </a:lnTo>
                <a:lnTo>
                  <a:pt x="2159" y="115520"/>
                </a:lnTo>
                <a:lnTo>
                  <a:pt x="8048" y="124252"/>
                </a:lnTo>
                <a:lnTo>
                  <a:pt x="16780" y="130137"/>
                </a:lnTo>
                <a:lnTo>
                  <a:pt x="27470" y="132295"/>
                </a:lnTo>
                <a:lnTo>
                  <a:pt x="348742" y="132295"/>
                </a:lnTo>
                <a:lnTo>
                  <a:pt x="359429" y="130137"/>
                </a:lnTo>
                <a:lnTo>
                  <a:pt x="368157" y="124252"/>
                </a:lnTo>
                <a:lnTo>
                  <a:pt x="374041" y="115520"/>
                </a:lnTo>
                <a:lnTo>
                  <a:pt x="376199" y="104825"/>
                </a:lnTo>
                <a:lnTo>
                  <a:pt x="376199" y="27470"/>
                </a:lnTo>
                <a:lnTo>
                  <a:pt x="374041" y="16775"/>
                </a:lnTo>
                <a:lnTo>
                  <a:pt x="368157" y="8043"/>
                </a:lnTo>
                <a:lnTo>
                  <a:pt x="359429" y="2158"/>
                </a:lnTo>
                <a:lnTo>
                  <a:pt x="348742" y="0"/>
                </a:lnTo>
                <a:lnTo>
                  <a:pt x="27470" y="0"/>
                </a:lnTo>
                <a:close/>
              </a:path>
            </a:pathLst>
          </a:custGeom>
          <a:ln w="12598">
            <a:solidFill>
              <a:srgbClr val="DA21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185796" y="3487563"/>
            <a:ext cx="2065454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9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経験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症</a:t>
            </a: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候</a:t>
            </a:r>
            <a:r>
              <a:rPr sz="1000" spc="-5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／</a:t>
            </a:r>
            <a:r>
              <a:rPr lang="ja-JP" altLang="en-US"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疾病・病態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9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536329" y="2584803"/>
            <a:ext cx="1289685" cy="259715"/>
          </a:xfrm>
          <a:custGeom>
            <a:avLst/>
            <a:gdLst/>
            <a:ahLst/>
            <a:cxnLst/>
            <a:rect l="l" t="t" r="r" b="b"/>
            <a:pathLst>
              <a:path w="1289684" h="259714">
                <a:moveTo>
                  <a:pt x="1289265" y="0"/>
                </a:moveTo>
                <a:lnTo>
                  <a:pt x="302869" y="0"/>
                </a:lnTo>
                <a:lnTo>
                  <a:pt x="0" y="259194"/>
                </a:lnTo>
                <a:lnTo>
                  <a:pt x="1289265" y="259194"/>
                </a:lnTo>
                <a:lnTo>
                  <a:pt x="1289265" y="0"/>
                </a:lnTo>
                <a:close/>
              </a:path>
            </a:pathLst>
          </a:custGeom>
          <a:solidFill>
            <a:srgbClr val="0072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5935445" y="2624082"/>
            <a:ext cx="7797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FFFFFF"/>
                </a:solidFill>
                <a:latin typeface="ＭＳ ゴシック"/>
                <a:cs typeface="ＭＳ ゴシック"/>
              </a:rPr>
              <a:t>表</a:t>
            </a:r>
            <a:r>
              <a:rPr sz="900" spc="-10" dirty="0">
                <a:solidFill>
                  <a:srgbClr val="FFFFFF"/>
                </a:solidFill>
                <a:latin typeface="ＭＳ ゴシック"/>
                <a:cs typeface="ＭＳ ゴシック"/>
              </a:rPr>
              <a:t>示</a:t>
            </a:r>
            <a:r>
              <a:rPr sz="900" spc="-25" dirty="0">
                <a:solidFill>
                  <a:srgbClr val="FFFFFF"/>
                </a:solidFill>
                <a:latin typeface="ＭＳ ゴシック"/>
                <a:cs typeface="ＭＳ ゴシック"/>
              </a:rPr>
              <a:t>切</a:t>
            </a:r>
            <a:r>
              <a:rPr sz="900" spc="-65" dirty="0">
                <a:solidFill>
                  <a:srgbClr val="FFFFFF"/>
                </a:solidFill>
                <a:latin typeface="ＭＳ ゴシック"/>
                <a:cs typeface="ＭＳ ゴシック"/>
              </a:rPr>
              <a:t>替</a:t>
            </a:r>
            <a:r>
              <a:rPr sz="900" spc="-140" dirty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>
              <a:latin typeface="ＭＳ ゴシック"/>
              <a:cs typeface="ＭＳ ゴシック"/>
            </a:endParaRPr>
          </a:p>
        </p:txBody>
      </p:sp>
      <p:sp>
        <p:nvSpPr>
          <p:cNvPr id="50" name="object 5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46" name="object 46"/>
          <p:cNvSpPr txBox="1"/>
          <p:nvPr/>
        </p:nvSpPr>
        <p:spPr>
          <a:xfrm>
            <a:off x="4572012" y="5141026"/>
            <a:ext cx="15697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施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設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・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診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療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科の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選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択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503233" y="7075398"/>
            <a:ext cx="200791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9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経験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症</a:t>
            </a: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候</a:t>
            </a:r>
            <a:r>
              <a:rPr sz="1000" spc="-5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／</a:t>
            </a:r>
            <a:r>
              <a:rPr lang="ja-JP" altLang="en-US"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疾病・病態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9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34402" y="837006"/>
            <a:ext cx="6091555" cy="375744"/>
          </a:xfrm>
          <a:prstGeom prst="rect">
            <a:avLst/>
          </a:prstGeom>
          <a:solidFill>
            <a:srgbClr val="D36371"/>
          </a:solidFill>
        </p:spPr>
        <p:txBody>
          <a:bodyPr vert="horz" wrap="square" lIns="0" tIns="368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2200" spc="45" dirty="0" err="1">
                <a:solidFill>
                  <a:srgbClr val="FFFFFF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HGPｺﾞｼｯｸE"/>
              </a:rPr>
              <a:t>経</a:t>
            </a:r>
            <a:r>
              <a:rPr sz="2200" spc="35" dirty="0" err="1">
                <a:solidFill>
                  <a:srgbClr val="FFFFFF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HGPｺﾞｼｯｸE"/>
              </a:rPr>
              <a:t>験</a:t>
            </a:r>
            <a:r>
              <a:rPr sz="2200" spc="-40" dirty="0" err="1">
                <a:solidFill>
                  <a:srgbClr val="FFFFFF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HGPｺﾞｼｯｸE"/>
              </a:rPr>
              <a:t>症</a:t>
            </a:r>
            <a:r>
              <a:rPr sz="2200" spc="35" dirty="0" err="1">
                <a:solidFill>
                  <a:srgbClr val="FFFFFF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HGPｺﾞｼｯｸE"/>
              </a:rPr>
              <a:t>候</a:t>
            </a:r>
            <a:r>
              <a:rPr sz="2200" spc="-150" dirty="0" smtClean="0">
                <a:solidFill>
                  <a:srgbClr val="FFFFFF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HGPｺﾞｼｯｸE"/>
              </a:rPr>
              <a:t>／</a:t>
            </a:r>
            <a:r>
              <a:rPr lang="ja-JP" altLang="en-US" sz="2200" dirty="0" smtClean="0">
                <a:solidFill>
                  <a:srgbClr val="FFFFFF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HGPｺﾞｼｯｸE"/>
              </a:rPr>
              <a:t>疾病・病態</a:t>
            </a:r>
            <a:r>
              <a:rPr sz="2200" spc="-40" dirty="0" err="1" smtClean="0">
                <a:solidFill>
                  <a:srgbClr val="FFFFFF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HGPｺﾞｼｯｸE"/>
              </a:rPr>
              <a:t>の</a:t>
            </a:r>
            <a:r>
              <a:rPr sz="2200" spc="-20" dirty="0" err="1" smtClean="0">
                <a:solidFill>
                  <a:srgbClr val="FFFFFF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HGPｺﾞｼｯｸE"/>
              </a:rPr>
              <a:t>記</a:t>
            </a:r>
            <a:r>
              <a:rPr sz="2200" spc="-5" dirty="0" err="1" smtClean="0">
                <a:solidFill>
                  <a:srgbClr val="FFFFFF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  <a:cs typeface="HGPｺﾞｼｯｸE"/>
              </a:rPr>
              <a:t>録</a:t>
            </a:r>
            <a:endParaRPr sz="2200" dirty="0">
              <a:latin typeface="HGｺﾞｼｯｸE" panose="020B0909000000000000" pitchFamily="49" charset="-128"/>
              <a:ea typeface="HGｺﾞｼｯｸE" panose="020B0909000000000000" pitchFamily="49" charset="-128"/>
              <a:cs typeface="HGPｺﾞｼｯｸE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34402" y="651599"/>
            <a:ext cx="6091555" cy="185420"/>
          </a:xfrm>
          <a:prstGeom prst="rect">
            <a:avLst/>
          </a:prstGeom>
          <a:solidFill>
            <a:srgbClr val="FFFFFF">
              <a:alpha val="29998"/>
            </a:srgbClr>
          </a:solidFill>
        </p:spPr>
        <p:txBody>
          <a:bodyPr vert="horz" wrap="square" lIns="0" tIns="82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&lt;</a:t>
            </a:r>
            <a:r>
              <a:rPr sz="1000" spc="-5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研</a:t>
            </a:r>
            <a:r>
              <a:rPr sz="1000" spc="-1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修記</a:t>
            </a:r>
            <a:r>
              <a:rPr sz="1000" spc="-2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録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の</a:t>
            </a:r>
            <a:r>
              <a:rPr sz="1000" spc="-2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参</a:t>
            </a:r>
            <a:r>
              <a:rPr sz="1000" spc="-1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照</a:t>
            </a:r>
            <a:r>
              <a:rPr sz="1000" spc="-4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&gt;</a:t>
            </a:r>
            <a:endParaRPr sz="1000"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1700" y="547455"/>
            <a:ext cx="6180455" cy="5790688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R="2592070" algn="r">
              <a:lnSpc>
                <a:spcPct val="100000"/>
              </a:lnSpc>
              <a:spcBef>
                <a:spcPts val="675"/>
              </a:spcBef>
            </a:pP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当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該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23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経験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症</a:t>
            </a: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候</a:t>
            </a:r>
            <a:r>
              <a:rPr sz="1000" spc="-5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／</a:t>
            </a:r>
            <a:r>
              <a:rPr lang="ja-JP" altLang="en-US"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疾病・病態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33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35255" marR="2654300" indent="-135255" algn="r">
              <a:lnSpc>
                <a:spcPct val="100000"/>
              </a:lnSpc>
              <a:spcBef>
                <a:spcPts val="580"/>
              </a:spcBef>
              <a:buSzPct val="90000"/>
              <a:buAutoNum type="arabicPeriod" startAt="3"/>
              <a:tabLst>
                <a:tab pos="135255" algn="l"/>
              </a:tabLst>
            </a:pP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初期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設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定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全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施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設</a:t>
            </a:r>
            <a:r>
              <a:rPr sz="1000" spc="-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診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療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科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症例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lang="ja-JP" altLang="en-US"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示</a:t>
            </a:r>
            <a:r>
              <a:rPr sz="1000" spc="-1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施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設</a:t>
            </a:r>
            <a:r>
              <a:rPr sz="1000" spc="-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・</a:t>
            </a:r>
            <a:r>
              <a:rPr sz="10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診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療</a:t>
            </a:r>
            <a:r>
              <a:rPr sz="1000" spc="-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科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む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場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合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施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設</a:t>
            </a:r>
            <a:r>
              <a:rPr sz="1000" spc="-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・</a:t>
            </a:r>
            <a:r>
              <a:rPr sz="10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診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療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科の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選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択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67945" indent="-128270">
              <a:lnSpc>
                <a:spcPct val="148200"/>
              </a:lnSpc>
              <a:buSzPct val="90000"/>
              <a:buAutoNum type="arabicPeriod" startAt="4"/>
              <a:tabLst>
                <a:tab pos="138430" algn="l"/>
              </a:tabLst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8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施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設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・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診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療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科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選択画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7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開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施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設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→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診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療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科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の順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選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択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状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態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右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29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決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定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クリ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す。</a:t>
            </a:r>
            <a:endParaRPr sz="1000" dirty="0">
              <a:latin typeface="ＭＳ ゴシック"/>
              <a:cs typeface="ＭＳ ゴシック"/>
            </a:endParaRPr>
          </a:p>
          <a:p>
            <a:pPr marL="149860" indent="-137795">
              <a:lnSpc>
                <a:spcPct val="100000"/>
              </a:lnSpc>
              <a:spcBef>
                <a:spcPts val="580"/>
              </a:spcBef>
              <a:buSzPct val="90000"/>
              <a:buAutoNum type="arabicPeriod" startAt="4"/>
              <a:tabLst>
                <a:tab pos="150495" algn="l"/>
              </a:tabLst>
            </a:pP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再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び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全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施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設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・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診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療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科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示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135" dirty="0">
                <a:solidFill>
                  <a:srgbClr val="231F20"/>
                </a:solidFill>
                <a:latin typeface="ＭＳ ゴシック"/>
                <a:cs typeface="ＭＳ ゴシック"/>
              </a:rPr>
              <a:t>せ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左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下</a:t>
            </a:r>
            <a:r>
              <a:rPr sz="1000" spc="-29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全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施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設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・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診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療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科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</a:pP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 dirty="0">
              <a:latin typeface="ＭＳ ゴシック"/>
              <a:cs typeface="ＭＳ ゴシック"/>
            </a:endParaRPr>
          </a:p>
          <a:p>
            <a:pPr marL="139700" indent="-127635">
              <a:lnSpc>
                <a:spcPct val="100000"/>
              </a:lnSpc>
              <a:buSzPct val="90000"/>
              <a:buChar char="■"/>
              <a:tabLst>
                <a:tab pos="140335" algn="l"/>
              </a:tabLst>
            </a:pPr>
            <a:r>
              <a:rPr sz="1000" spc="-5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経験</a:t>
            </a:r>
            <a:r>
              <a:rPr sz="1000" spc="-120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す</a:t>
            </a:r>
            <a:r>
              <a:rPr sz="1000" spc="-80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べ</a:t>
            </a:r>
            <a:r>
              <a:rPr sz="1000" spc="-45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き</a:t>
            </a:r>
            <a:r>
              <a:rPr sz="1000" spc="-30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症</a:t>
            </a:r>
            <a:r>
              <a:rPr sz="1000" spc="5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候</a:t>
            </a:r>
            <a:r>
              <a:rPr sz="1000" spc="-35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／</a:t>
            </a:r>
            <a:r>
              <a:rPr sz="1000" spc="-5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経験</a:t>
            </a:r>
            <a:r>
              <a:rPr sz="1000" spc="-120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す</a:t>
            </a:r>
            <a:r>
              <a:rPr sz="1000" spc="-80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べ</a:t>
            </a:r>
            <a:r>
              <a:rPr sz="1000" spc="-45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き</a:t>
            </a:r>
            <a:r>
              <a:rPr lang="ja-JP" altLang="en-US" sz="1000" spc="-15" dirty="0" smtClean="0">
                <a:solidFill>
                  <a:srgbClr val="C04163"/>
                </a:solidFill>
                <a:latin typeface="ＭＳ ゴシック"/>
                <a:cs typeface="ＭＳ ゴシック"/>
              </a:rPr>
              <a:t>疾病・病態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1021715" indent="-128270">
              <a:lnSpc>
                <a:spcPct val="148200"/>
              </a:lnSpc>
              <a:buSzPct val="90000"/>
              <a:buAutoNum type="arabicPeriod"/>
              <a:tabLst>
                <a:tab pos="132080" algn="l"/>
              </a:tabLst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示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切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替</a:t>
            </a:r>
            <a:r>
              <a:rPr sz="1000" spc="-1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2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経験</a:t>
            </a:r>
            <a:r>
              <a:rPr sz="1000" spc="-1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べ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症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候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タブ</a:t>
            </a:r>
            <a:r>
              <a:rPr sz="1000" spc="-3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経験</a:t>
            </a:r>
            <a:r>
              <a:rPr sz="1000" spc="-1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べ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lang="ja-JP" altLang="en-US"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疾病・病態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ブ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切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り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替</a:t>
            </a:r>
            <a:r>
              <a:rPr sz="1000" spc="-1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え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-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spc="-3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症候</a:t>
            </a:r>
            <a:r>
              <a:rPr sz="1000" spc="-9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２９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項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目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lang="ja-JP" altLang="en-US"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疾病・病態</a:t>
            </a:r>
            <a:r>
              <a:rPr sz="1000" spc="-9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２６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項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目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経</a:t>
            </a: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験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済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項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目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強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調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症</a:t>
            </a:r>
            <a:r>
              <a:rPr sz="1000" spc="-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例</a:t>
            </a:r>
            <a:r>
              <a:rPr sz="1000" spc="-1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ご</a:t>
            </a:r>
            <a:r>
              <a:rPr sz="1000" spc="-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経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験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件</a:t>
            </a:r>
            <a:r>
              <a:rPr sz="10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数</a:t>
            </a:r>
            <a:r>
              <a:rPr sz="1000" spc="-3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／</a:t>
            </a:r>
            <a:r>
              <a:rPr lang="ja-JP" altLang="en-US"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指導歯科医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よ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件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数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51130" indent="-139065">
              <a:lnSpc>
                <a:spcPct val="100000"/>
              </a:lnSpc>
              <a:spcBef>
                <a:spcPts val="575"/>
              </a:spcBef>
              <a:buSzPct val="90000"/>
              <a:buAutoNum type="arabicPeriod" startAt="2"/>
              <a:tabLst>
                <a:tab pos="151765" algn="l"/>
              </a:tabLst>
            </a:pP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症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例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欄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2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32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5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経験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症</a:t>
            </a: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候</a:t>
            </a:r>
            <a:r>
              <a:rPr sz="1000" spc="-5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／</a:t>
            </a:r>
            <a:r>
              <a:rPr lang="ja-JP" altLang="en-US"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疾病・病態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8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67945" indent="-128270">
              <a:lnSpc>
                <a:spcPct val="148200"/>
              </a:lnSpc>
              <a:buSzPct val="90000"/>
              <a:buAutoNum type="arabicPeriod" startAt="2"/>
              <a:tabLst>
                <a:tab pos="151130" algn="l"/>
              </a:tabLst>
            </a:pP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右端</a:t>
            </a:r>
            <a:r>
              <a:rPr sz="1000" spc="-29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2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示</a:t>
            </a:r>
            <a:r>
              <a:rPr sz="1000" spc="2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5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33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6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経</a:t>
            </a: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験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症</a:t>
            </a:r>
            <a:r>
              <a:rPr sz="1000" spc="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候</a:t>
            </a:r>
            <a:r>
              <a:rPr sz="1000" spc="-4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／</a:t>
            </a:r>
            <a:r>
              <a:rPr lang="ja-JP" altLang="en-US" sz="1000" spc="-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疾病・病態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の表示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7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30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開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2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患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者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／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症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例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／</a:t>
            </a:r>
            <a:r>
              <a:rPr sz="1000" spc="15" dirty="0">
                <a:solidFill>
                  <a:srgbClr val="231F20"/>
                </a:solidFill>
                <a:latin typeface="ＭＳ ゴシック"/>
                <a:cs typeface="ＭＳ ゴシック"/>
              </a:rPr>
              <a:t>診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療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い 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情</a:t>
            </a:r>
            <a:r>
              <a:rPr sz="1000" spc="-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報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lang="ja-JP" altLang="en-US"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指導歯科医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よ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状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況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など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67945" indent="-128270">
              <a:lnSpc>
                <a:spcPct val="148200"/>
              </a:lnSpc>
              <a:buSzPct val="90000"/>
              <a:buAutoNum type="arabicPeriod" startAt="2"/>
              <a:tabLst>
                <a:tab pos="151765" algn="l"/>
              </a:tabLst>
            </a:pP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患</a:t>
            </a:r>
            <a:r>
              <a:rPr sz="1000" spc="175" dirty="0">
                <a:solidFill>
                  <a:srgbClr val="231F20"/>
                </a:solidFill>
                <a:latin typeface="ＭＳ ゴシック"/>
                <a:cs typeface="ＭＳ ゴシック"/>
              </a:rPr>
              <a:t>者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ID</a:t>
            </a:r>
            <a:r>
              <a:rPr sz="1000" spc="-31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非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示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な</a:t>
            </a:r>
            <a:r>
              <a:rPr sz="1000" spc="-1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っ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いる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場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合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患</a:t>
            </a:r>
            <a:r>
              <a:rPr sz="1000" spc="17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者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ID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復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号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パ</a:t>
            </a:r>
            <a:r>
              <a:rPr sz="1000" spc="-150" dirty="0">
                <a:solidFill>
                  <a:srgbClr val="231F20"/>
                </a:solidFill>
                <a:latin typeface="ＭＳ ゴシック"/>
                <a:cs typeface="ＭＳ ゴシック"/>
              </a:rPr>
              <a:t>ス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ワ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ー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ド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れ 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患</a:t>
            </a:r>
            <a:r>
              <a:rPr sz="1000" spc="1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者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ID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復</a:t>
            </a:r>
            <a:r>
              <a:rPr sz="1000" spc="-7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号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パ</a:t>
            </a:r>
            <a:r>
              <a:rPr sz="1000" spc="-1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ス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ワ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ー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ドは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管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理</a:t>
            </a:r>
            <a:r>
              <a:rPr sz="1000" spc="-1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4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患</a:t>
            </a:r>
            <a:r>
              <a:rPr sz="1000" spc="1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者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ID</a:t>
            </a:r>
            <a:r>
              <a:rPr sz="1000" spc="-32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際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行</a:t>
            </a:r>
            <a:r>
              <a:rPr sz="1000" spc="-1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っ</a:t>
            </a:r>
            <a:r>
              <a:rPr sz="1000" spc="-2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6050" indent="-133985">
              <a:lnSpc>
                <a:spcPct val="100000"/>
              </a:lnSpc>
              <a:spcBef>
                <a:spcPts val="580"/>
              </a:spcBef>
              <a:buSzPct val="90000"/>
              <a:buAutoNum type="arabicPeriod" startAt="5"/>
              <a:tabLst>
                <a:tab pos="146685" algn="l"/>
              </a:tabLst>
            </a:pP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終え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330" dirty="0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履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歴確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戻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21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</a:pP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 dirty="0">
              <a:latin typeface="ＭＳ ゴシック"/>
              <a:cs typeface="ＭＳ ゴシック"/>
            </a:endParaRPr>
          </a:p>
          <a:p>
            <a:pPr marL="139700" indent="-127635">
              <a:lnSpc>
                <a:spcPct val="100000"/>
              </a:lnSpc>
              <a:buSzPct val="90000"/>
              <a:buChar char="■"/>
              <a:tabLst>
                <a:tab pos="140335" algn="l"/>
              </a:tabLst>
            </a:pPr>
            <a:r>
              <a:rPr sz="1000" spc="-5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経</a:t>
            </a:r>
            <a:r>
              <a:rPr sz="1000" spc="5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験</a:t>
            </a:r>
            <a:r>
              <a:rPr sz="1000" spc="-35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済</a:t>
            </a:r>
            <a:r>
              <a:rPr sz="1000" spc="5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み</a:t>
            </a:r>
            <a:r>
              <a:rPr sz="1000" spc="-30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症</a:t>
            </a:r>
            <a:r>
              <a:rPr sz="1000" spc="-90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候</a:t>
            </a:r>
            <a:r>
              <a:rPr sz="1000" spc="-80" dirty="0" smtClean="0">
                <a:solidFill>
                  <a:srgbClr val="C04163"/>
                </a:solidFill>
                <a:latin typeface="ＭＳ ゴシック"/>
                <a:cs typeface="ＭＳ ゴシック"/>
              </a:rPr>
              <a:t>・</a:t>
            </a:r>
            <a:r>
              <a:rPr lang="ja-JP" altLang="en-US" sz="1000" spc="-15" dirty="0" smtClean="0">
                <a:solidFill>
                  <a:srgbClr val="C04163"/>
                </a:solidFill>
                <a:latin typeface="ＭＳ ゴシック"/>
                <a:cs typeface="ＭＳ ゴシック"/>
              </a:rPr>
              <a:t>疾病・病態</a:t>
            </a:r>
            <a:r>
              <a:rPr sz="1000" spc="-50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一</a:t>
            </a:r>
            <a:r>
              <a:rPr sz="1000" spc="-5" dirty="0" err="1" smtClean="0">
                <a:solidFill>
                  <a:srgbClr val="C04163"/>
                </a:solidFill>
                <a:latin typeface="ＭＳ ゴシック"/>
                <a:cs typeface="ＭＳ ゴシック"/>
              </a:rPr>
              <a:t>覧</a:t>
            </a:r>
            <a:r>
              <a:rPr sz="1000" spc="-35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／</a:t>
            </a:r>
            <a:r>
              <a:rPr sz="1000" spc="-5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経</a:t>
            </a:r>
            <a:r>
              <a:rPr sz="1000" spc="5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験</a:t>
            </a:r>
            <a:r>
              <a:rPr sz="1000" spc="-35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済</a:t>
            </a:r>
            <a:r>
              <a:rPr sz="1000" spc="-45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み</a:t>
            </a:r>
            <a:r>
              <a:rPr sz="1000" spc="-10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件</a:t>
            </a:r>
            <a:r>
              <a:rPr sz="1000" spc="-75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数</a:t>
            </a:r>
            <a:r>
              <a:rPr sz="1000" spc="-70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グ</a:t>
            </a:r>
            <a:r>
              <a:rPr sz="1000" spc="-155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ラ</a:t>
            </a:r>
            <a:r>
              <a:rPr sz="1000" dirty="0" err="1">
                <a:solidFill>
                  <a:srgbClr val="C04163"/>
                </a:solidFill>
                <a:latin typeface="ＭＳ ゴシック"/>
                <a:cs typeface="ＭＳ ゴシック"/>
              </a:rPr>
              <a:t>フ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67945" indent="-128270">
              <a:lnSpc>
                <a:spcPct val="148200"/>
              </a:lnSpc>
              <a:buSzPct val="90000"/>
              <a:buAutoNum type="arabicPeriod"/>
              <a:tabLst>
                <a:tab pos="132080" algn="l"/>
              </a:tabLst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6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経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験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症</a:t>
            </a: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候</a:t>
            </a:r>
            <a:r>
              <a:rPr sz="1000" spc="-5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／</a:t>
            </a:r>
            <a:r>
              <a:rPr lang="ja-JP" altLang="en-US"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疾病・病態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経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験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済</a:t>
            </a: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症</a:t>
            </a:r>
            <a:r>
              <a:rPr sz="1000" spc="-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候</a:t>
            </a:r>
            <a:r>
              <a:rPr sz="1000" spc="-8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・</a:t>
            </a:r>
            <a:r>
              <a:rPr lang="ja-JP" altLang="en-US"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疾病・病態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ブ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全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経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験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済</a:t>
            </a: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症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例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履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歴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76835">
              <a:lnSpc>
                <a:spcPct val="100000"/>
              </a:lnSpc>
              <a:spcBef>
                <a:spcPts val="580"/>
              </a:spcBef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示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先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程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同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じ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詳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細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記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録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開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37795" indent="-125730">
              <a:lnSpc>
                <a:spcPct val="100000"/>
              </a:lnSpc>
              <a:spcBef>
                <a:spcPts val="575"/>
              </a:spcBef>
              <a:buSzPct val="90000"/>
              <a:buAutoNum type="arabicPeriod" startAt="2"/>
              <a:tabLst>
                <a:tab pos="138430" algn="l"/>
              </a:tabLst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経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験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済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件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数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ブ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経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験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済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症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例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件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数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グ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ラ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フ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4402" y="651599"/>
            <a:ext cx="6091555" cy="615315"/>
          </a:xfrm>
          <a:custGeom>
            <a:avLst/>
            <a:gdLst/>
            <a:ahLst/>
            <a:cxnLst/>
            <a:rect l="l" t="t" r="r" b="b"/>
            <a:pathLst>
              <a:path w="6091555" h="615315">
                <a:moveTo>
                  <a:pt x="6091199" y="0"/>
                </a:moveTo>
                <a:lnTo>
                  <a:pt x="0" y="0"/>
                </a:lnTo>
                <a:lnTo>
                  <a:pt x="0" y="614705"/>
                </a:lnTo>
                <a:lnTo>
                  <a:pt x="6091199" y="614705"/>
                </a:lnTo>
                <a:lnTo>
                  <a:pt x="6091199" y="0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69403" y="1781048"/>
            <a:ext cx="2404795" cy="26961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87599" y="1781103"/>
            <a:ext cx="1776599" cy="56474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21700" y="7623915"/>
            <a:ext cx="6180455" cy="26048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>
              <a:lnSpc>
                <a:spcPct val="100000"/>
              </a:lnSpc>
              <a:spcBef>
                <a:spcPts val="100"/>
              </a:spcBef>
            </a:pPr>
            <a:r>
              <a:rPr lang="ja-JP" altLang="en-US"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指導歯科医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登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録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26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mini-CEX/DOPS/CbD</a:t>
            </a:r>
            <a:r>
              <a:rPr sz="1000" spc="-26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デ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ー</a:t>
            </a:r>
            <a:r>
              <a:rPr sz="1000" spc="-135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</a:pP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 dirty="0">
              <a:latin typeface="ＭＳ ゴシック"/>
              <a:cs typeface="ＭＳ ゴシック"/>
            </a:endParaRPr>
          </a:p>
          <a:p>
            <a:pPr marL="171450" indent="-159385">
              <a:lnSpc>
                <a:spcPct val="100000"/>
              </a:lnSpc>
              <a:buChar char="■"/>
              <a:tabLst>
                <a:tab pos="172085" algn="l"/>
              </a:tabLst>
            </a:pPr>
            <a:r>
              <a:rPr sz="1000" spc="-10" dirty="0">
                <a:solidFill>
                  <a:srgbClr val="C04163"/>
                </a:solidFill>
                <a:latin typeface="ＭＳ ゴシック"/>
                <a:cs typeface="ＭＳ ゴシック"/>
              </a:rPr>
              <a:t>mini-CEX/DOPS/CbD</a:t>
            </a:r>
            <a:r>
              <a:rPr sz="1000" spc="-265" dirty="0">
                <a:solidFill>
                  <a:srgbClr val="C04163"/>
                </a:solidFill>
                <a:latin typeface="ＭＳ ゴシック"/>
                <a:cs typeface="ＭＳ ゴシック"/>
              </a:rPr>
              <a:t> </a:t>
            </a:r>
            <a:r>
              <a:rPr sz="1000" spc="-15" dirty="0">
                <a:solidFill>
                  <a:srgbClr val="C04163"/>
                </a:solidFill>
                <a:latin typeface="ＭＳ ゴシック"/>
                <a:cs typeface="ＭＳ ゴシック"/>
              </a:rPr>
              <a:t>の</a:t>
            </a:r>
            <a:r>
              <a:rPr sz="1000" spc="-30" dirty="0">
                <a:solidFill>
                  <a:srgbClr val="C04163"/>
                </a:solidFill>
                <a:latin typeface="ＭＳ ゴシック"/>
                <a:cs typeface="ＭＳ ゴシック"/>
              </a:rPr>
              <a:t>参</a:t>
            </a:r>
            <a:r>
              <a:rPr sz="1000" dirty="0">
                <a:solidFill>
                  <a:srgbClr val="C04163"/>
                </a:solidFill>
                <a:latin typeface="ＭＳ ゴシック"/>
                <a:cs typeface="ＭＳ ゴシック"/>
              </a:rPr>
              <a:t>照</a:t>
            </a:r>
            <a:endParaRPr sz="1000" dirty="0">
              <a:latin typeface="ＭＳ ゴシック"/>
              <a:cs typeface="ＭＳ ゴシック"/>
            </a:endParaRPr>
          </a:p>
          <a:p>
            <a:pPr marL="139700" indent="-127635">
              <a:lnSpc>
                <a:spcPct val="100000"/>
              </a:lnSpc>
              <a:spcBef>
                <a:spcPts val="575"/>
              </a:spcBef>
              <a:buSzPct val="90000"/>
              <a:buAutoNum type="arabicPeriod"/>
              <a:tabLst>
                <a:tab pos="140335" algn="l"/>
              </a:tabLst>
            </a:pP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を選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ん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が多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場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合</a:t>
            </a:r>
            <a:r>
              <a:rPr sz="1000" spc="-2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1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氏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や</a:t>
            </a:r>
            <a:r>
              <a:rPr sz="1000" spc="-3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1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う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え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お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順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lang="ja-JP" altLang="en-US"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 smtClean="0">
              <a:latin typeface="ＭＳ ゴシック"/>
              <a:cs typeface="ＭＳ ゴシック"/>
            </a:endParaRPr>
          </a:p>
          <a:p>
            <a:pPr marL="151130" indent="-139065">
              <a:lnSpc>
                <a:spcPct val="100000"/>
              </a:lnSpc>
              <a:spcBef>
                <a:spcPts val="580"/>
              </a:spcBef>
              <a:buSzPct val="90000"/>
              <a:buAutoNum type="arabicPeriod" startAt="2"/>
              <a:tabLst>
                <a:tab pos="151765" algn="l"/>
              </a:tabLst>
            </a:pP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右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端</a:t>
            </a:r>
            <a:r>
              <a:rPr sz="1000" spc="-29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 smtClean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spc="-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mini-CEX/DOPS/CbD</a:t>
            </a:r>
            <a:r>
              <a:rPr sz="1000" spc="-26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8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開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7320" indent="-135255">
              <a:lnSpc>
                <a:spcPct val="100000"/>
              </a:lnSpc>
              <a:spcBef>
                <a:spcPts val="575"/>
              </a:spcBef>
              <a:buSzPct val="90000"/>
              <a:buAutoNum type="arabicPeriod" startAt="3"/>
              <a:tabLst>
                <a:tab pos="147955" algn="l"/>
              </a:tabLst>
            </a:pP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初期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設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定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全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法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2700" marR="81915" indent="64135">
              <a:lnSpc>
                <a:spcPct val="148200"/>
              </a:lnSpc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示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切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替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35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50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ブ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切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り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替</a:t>
            </a:r>
            <a:r>
              <a:rPr sz="1000" spc="-150" dirty="0">
                <a:solidFill>
                  <a:srgbClr val="231F20"/>
                </a:solidFill>
                <a:latin typeface="ＭＳ ゴシック"/>
                <a:cs typeface="ＭＳ ゴシック"/>
              </a:rPr>
              <a:t>え</a:t>
            </a:r>
            <a:r>
              <a:rPr sz="1000" spc="-114" dirty="0">
                <a:solidFill>
                  <a:srgbClr val="231F20"/>
                </a:solidFill>
                <a:latin typeface="ＭＳ ゴシック"/>
                <a:cs typeface="ＭＳ ゴシック"/>
              </a:rPr>
              <a:t>ると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mini-CEX/DOPS/CbD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法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ご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示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せ</a:t>
            </a:r>
            <a:r>
              <a:rPr sz="1000" spc="-12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こ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2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 </a:t>
            </a:r>
            <a:r>
              <a:rPr sz="1000" spc="15" dirty="0">
                <a:solidFill>
                  <a:srgbClr val="231F20"/>
                </a:solidFill>
                <a:latin typeface="ＭＳ ゴシック"/>
                <a:cs typeface="ＭＳ ゴシック"/>
              </a:rPr>
              <a:t>4.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行の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右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側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2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示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145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  <a:tabLst>
                <a:tab pos="1401445" algn="l"/>
              </a:tabLst>
            </a:pP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&lt;mini-CEX/DOPS/CbD	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詳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細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9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開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詳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細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110" dirty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19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215" dirty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839698" y="2731479"/>
            <a:ext cx="3174764" cy="1764664"/>
            <a:chOff x="839698" y="2731479"/>
            <a:chExt cx="3174764" cy="1764664"/>
          </a:xfrm>
        </p:grpSpPr>
        <p:sp>
          <p:nvSpPr>
            <p:cNvPr id="8" name="object 8"/>
            <p:cNvSpPr/>
            <p:nvPr/>
          </p:nvSpPr>
          <p:spPr>
            <a:xfrm>
              <a:off x="839698" y="2731479"/>
              <a:ext cx="2525395" cy="1764664"/>
            </a:xfrm>
            <a:custGeom>
              <a:avLst/>
              <a:gdLst/>
              <a:ahLst/>
              <a:cxnLst/>
              <a:rect l="l" t="t" r="r" b="b"/>
              <a:pathLst>
                <a:path w="2525395" h="1764664">
                  <a:moveTo>
                    <a:pt x="108000" y="0"/>
                  </a:move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656041"/>
                  </a:lnTo>
                  <a:lnTo>
                    <a:pt x="8486" y="1698082"/>
                  </a:lnTo>
                  <a:lnTo>
                    <a:pt x="31630" y="1732411"/>
                  </a:lnTo>
                  <a:lnTo>
                    <a:pt x="65960" y="1755556"/>
                  </a:lnTo>
                  <a:lnTo>
                    <a:pt x="108000" y="1764042"/>
                  </a:lnTo>
                  <a:lnTo>
                    <a:pt x="2417406" y="1764042"/>
                  </a:lnTo>
                  <a:lnTo>
                    <a:pt x="2459440" y="1755556"/>
                  </a:lnTo>
                  <a:lnTo>
                    <a:pt x="2493765" y="1732411"/>
                  </a:lnTo>
                  <a:lnTo>
                    <a:pt x="2516908" y="1698082"/>
                  </a:lnTo>
                  <a:lnTo>
                    <a:pt x="2525395" y="1656041"/>
                  </a:lnTo>
                  <a:lnTo>
                    <a:pt x="2525395" y="108000"/>
                  </a:lnTo>
                  <a:lnTo>
                    <a:pt x="2516908" y="65960"/>
                  </a:lnTo>
                  <a:lnTo>
                    <a:pt x="2493765" y="31630"/>
                  </a:lnTo>
                  <a:lnTo>
                    <a:pt x="2459440" y="8486"/>
                  </a:lnTo>
                  <a:lnTo>
                    <a:pt x="2417406" y="0"/>
                  </a:lnTo>
                  <a:lnTo>
                    <a:pt x="1080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835902" y="2853003"/>
              <a:ext cx="1178560" cy="259715"/>
            </a:xfrm>
            <a:custGeom>
              <a:avLst/>
              <a:gdLst/>
              <a:ahLst/>
              <a:cxnLst/>
              <a:rect l="l" t="t" r="r" b="b"/>
              <a:pathLst>
                <a:path w="1178560" h="259714">
                  <a:moveTo>
                    <a:pt x="1178102" y="0"/>
                  </a:moveTo>
                  <a:lnTo>
                    <a:pt x="251142" y="0"/>
                  </a:lnTo>
                  <a:lnTo>
                    <a:pt x="0" y="259194"/>
                  </a:lnTo>
                  <a:lnTo>
                    <a:pt x="1178102" y="259194"/>
                  </a:lnTo>
                  <a:lnTo>
                    <a:pt x="1178102" y="0"/>
                  </a:lnTo>
                  <a:close/>
                </a:path>
              </a:pathLst>
            </a:custGeom>
            <a:solidFill>
              <a:srgbClr val="DA21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820987" y="2892282"/>
            <a:ext cx="125095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8790">
              <a:lnSpc>
                <a:spcPct val="100000"/>
              </a:lnSpc>
              <a:spcBef>
                <a:spcPts val="100"/>
              </a:spcBef>
            </a:pPr>
            <a:r>
              <a:rPr lang="ja-JP" altLang="en-US" sz="900" spc="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r>
              <a:rPr sz="900" spc="-4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一</a:t>
            </a:r>
            <a:r>
              <a:rPr sz="90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覧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716197" y="3161703"/>
            <a:ext cx="445770" cy="213360"/>
          </a:xfrm>
          <a:custGeom>
            <a:avLst/>
            <a:gdLst/>
            <a:ahLst/>
            <a:cxnLst/>
            <a:rect l="l" t="t" r="r" b="b"/>
            <a:pathLst>
              <a:path w="445769" h="213360">
                <a:moveTo>
                  <a:pt x="27470" y="0"/>
                </a:moveTo>
                <a:lnTo>
                  <a:pt x="16780" y="2158"/>
                </a:lnTo>
                <a:lnTo>
                  <a:pt x="8048" y="8043"/>
                </a:lnTo>
                <a:lnTo>
                  <a:pt x="2159" y="16775"/>
                </a:lnTo>
                <a:lnTo>
                  <a:pt x="0" y="27470"/>
                </a:lnTo>
                <a:lnTo>
                  <a:pt x="0" y="185839"/>
                </a:lnTo>
                <a:lnTo>
                  <a:pt x="2159" y="196526"/>
                </a:lnTo>
                <a:lnTo>
                  <a:pt x="8048" y="205254"/>
                </a:lnTo>
                <a:lnTo>
                  <a:pt x="16780" y="211138"/>
                </a:lnTo>
                <a:lnTo>
                  <a:pt x="27470" y="213296"/>
                </a:lnTo>
                <a:lnTo>
                  <a:pt x="418033" y="213296"/>
                </a:lnTo>
                <a:lnTo>
                  <a:pt x="428727" y="211138"/>
                </a:lnTo>
                <a:lnTo>
                  <a:pt x="437459" y="205254"/>
                </a:lnTo>
                <a:lnTo>
                  <a:pt x="443345" y="196526"/>
                </a:lnTo>
                <a:lnTo>
                  <a:pt x="445503" y="185839"/>
                </a:lnTo>
                <a:lnTo>
                  <a:pt x="445503" y="27470"/>
                </a:lnTo>
                <a:lnTo>
                  <a:pt x="443345" y="16775"/>
                </a:lnTo>
                <a:lnTo>
                  <a:pt x="437459" y="8043"/>
                </a:lnTo>
                <a:lnTo>
                  <a:pt x="428727" y="2158"/>
                </a:lnTo>
                <a:lnTo>
                  <a:pt x="418033" y="0"/>
                </a:lnTo>
                <a:lnTo>
                  <a:pt x="27470" y="0"/>
                </a:lnTo>
                <a:close/>
              </a:path>
            </a:pathLst>
          </a:custGeom>
          <a:ln w="12598">
            <a:solidFill>
              <a:srgbClr val="DA21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852665" y="2341803"/>
            <a:ext cx="3173021" cy="259715"/>
            <a:chOff x="852665" y="2341803"/>
            <a:chExt cx="3173021" cy="259715"/>
          </a:xfrm>
        </p:grpSpPr>
        <p:sp>
          <p:nvSpPr>
            <p:cNvPr id="17" name="object 17"/>
            <p:cNvSpPr/>
            <p:nvPr/>
          </p:nvSpPr>
          <p:spPr>
            <a:xfrm>
              <a:off x="852665" y="2356203"/>
              <a:ext cx="2348865" cy="240665"/>
            </a:xfrm>
            <a:custGeom>
              <a:avLst/>
              <a:gdLst/>
              <a:ahLst/>
              <a:cxnLst/>
              <a:rect l="l" t="t" r="r" b="b"/>
              <a:pathLst>
                <a:path w="2348865" h="240664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150088"/>
                  </a:lnTo>
                  <a:lnTo>
                    <a:pt x="1414" y="202409"/>
                  </a:lnTo>
                  <a:lnTo>
                    <a:pt x="11312" y="229276"/>
                  </a:lnTo>
                  <a:lnTo>
                    <a:pt x="38179" y="239174"/>
                  </a:lnTo>
                  <a:lnTo>
                    <a:pt x="90500" y="240588"/>
                  </a:lnTo>
                  <a:lnTo>
                    <a:pt x="2258034" y="240588"/>
                  </a:lnTo>
                  <a:lnTo>
                    <a:pt x="2310355" y="239174"/>
                  </a:lnTo>
                  <a:lnTo>
                    <a:pt x="2337222" y="229276"/>
                  </a:lnTo>
                  <a:lnTo>
                    <a:pt x="2347120" y="202409"/>
                  </a:lnTo>
                  <a:lnTo>
                    <a:pt x="2348534" y="150088"/>
                  </a:lnTo>
                  <a:lnTo>
                    <a:pt x="2348534" y="90500"/>
                  </a:lnTo>
                  <a:lnTo>
                    <a:pt x="2347120" y="38179"/>
                  </a:lnTo>
                  <a:lnTo>
                    <a:pt x="2337222" y="11312"/>
                  </a:lnTo>
                  <a:lnTo>
                    <a:pt x="2310355" y="1414"/>
                  </a:lnTo>
                  <a:lnTo>
                    <a:pt x="2258034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0072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736001" y="2341803"/>
              <a:ext cx="1289685" cy="259715"/>
            </a:xfrm>
            <a:custGeom>
              <a:avLst/>
              <a:gdLst/>
              <a:ahLst/>
              <a:cxnLst/>
              <a:rect l="l" t="t" r="r" b="b"/>
              <a:pathLst>
                <a:path w="1289685" h="259714">
                  <a:moveTo>
                    <a:pt x="1289265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289265" y="259194"/>
                  </a:lnTo>
                  <a:lnTo>
                    <a:pt x="1289265" y="0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100344" y="1535457"/>
            <a:ext cx="19062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&lt;mini-CEX/DOPS/CbD</a:t>
            </a:r>
            <a:r>
              <a:rPr sz="1000" spc="-29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21" name="object 21"/>
          <p:cNvSpPr txBox="1"/>
          <p:nvPr/>
        </p:nvSpPr>
        <p:spPr>
          <a:xfrm>
            <a:off x="4226137" y="1535457"/>
            <a:ext cx="115887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&lt;mini-CEX/DOPS/CbD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87025" y="1535457"/>
            <a:ext cx="6223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詳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細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35115" y="2381082"/>
            <a:ext cx="7797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FFFFFF"/>
                </a:solidFill>
                <a:latin typeface="ＭＳ ゴシック"/>
                <a:cs typeface="ＭＳ ゴシック"/>
              </a:rPr>
              <a:t>表</a:t>
            </a:r>
            <a:r>
              <a:rPr sz="900" spc="-10" dirty="0">
                <a:solidFill>
                  <a:srgbClr val="FFFFFF"/>
                </a:solidFill>
                <a:latin typeface="ＭＳ ゴシック"/>
                <a:cs typeface="ＭＳ ゴシック"/>
              </a:rPr>
              <a:t>示</a:t>
            </a:r>
            <a:r>
              <a:rPr sz="900" spc="-25" dirty="0">
                <a:solidFill>
                  <a:srgbClr val="FFFFFF"/>
                </a:solidFill>
                <a:latin typeface="ＭＳ ゴシック"/>
                <a:cs typeface="ＭＳ ゴシック"/>
              </a:rPr>
              <a:t>切</a:t>
            </a:r>
            <a:r>
              <a:rPr sz="900" spc="-65" dirty="0">
                <a:solidFill>
                  <a:srgbClr val="FFFFFF"/>
                </a:solidFill>
                <a:latin typeface="ＭＳ ゴシック"/>
                <a:cs typeface="ＭＳ ゴシック"/>
              </a:rPr>
              <a:t>替</a:t>
            </a:r>
            <a:r>
              <a:rPr sz="900" spc="-140" dirty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>
              <a:latin typeface="ＭＳ ゴシック"/>
              <a:cs typeface="ＭＳ ゴシック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34402" y="837006"/>
            <a:ext cx="6091555" cy="429895"/>
          </a:xfrm>
          <a:prstGeom prst="rect">
            <a:avLst/>
          </a:prstGeom>
          <a:solidFill>
            <a:srgbClr val="D36371"/>
          </a:solidFill>
        </p:spPr>
        <p:txBody>
          <a:bodyPr vert="horz" wrap="square" lIns="0" tIns="368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2200" dirty="0">
                <a:solidFill>
                  <a:srgbClr val="FFFFFF"/>
                </a:solidFill>
                <a:latin typeface="HGPｺﾞｼｯｸE"/>
                <a:cs typeface="HGPｺﾞｼｯｸE"/>
              </a:rPr>
              <a:t>mini-CEX/DOPS/CbD</a:t>
            </a:r>
            <a:r>
              <a:rPr sz="2200" spc="5" dirty="0">
                <a:solidFill>
                  <a:srgbClr val="FFFFFF"/>
                </a:solidFill>
                <a:latin typeface="HGPｺﾞｼｯｸE"/>
                <a:cs typeface="HGPｺﾞｼｯｸE"/>
              </a:rPr>
              <a:t>の</a:t>
            </a:r>
            <a:r>
              <a:rPr sz="2200" spc="-40" dirty="0">
                <a:solidFill>
                  <a:srgbClr val="FFFFFF"/>
                </a:solidFill>
                <a:latin typeface="HGPｺﾞｼｯｸE"/>
                <a:cs typeface="HGPｺﾞｼｯｸE"/>
              </a:rPr>
              <a:t>参</a:t>
            </a:r>
            <a:r>
              <a:rPr sz="2200" spc="-5" dirty="0">
                <a:solidFill>
                  <a:srgbClr val="FFFFFF"/>
                </a:solidFill>
                <a:latin typeface="HGPｺﾞｼｯｸE"/>
                <a:cs typeface="HGPｺﾞｼｯｸE"/>
              </a:rPr>
              <a:t>照</a:t>
            </a:r>
            <a:endParaRPr sz="2200">
              <a:latin typeface="HGPｺﾞｼｯｸE"/>
              <a:cs typeface="HGPｺﾞｼｯｸ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34402" y="651599"/>
            <a:ext cx="6091555" cy="185420"/>
          </a:xfrm>
          <a:prstGeom prst="rect">
            <a:avLst/>
          </a:prstGeom>
          <a:solidFill>
            <a:srgbClr val="FFFFFF">
              <a:alpha val="29998"/>
            </a:srgbClr>
          </a:solidFill>
        </p:spPr>
        <p:txBody>
          <a:bodyPr vert="horz" wrap="square" lIns="0" tIns="82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&lt;</a:t>
            </a:r>
            <a:r>
              <a:rPr sz="1000" spc="-5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研</a:t>
            </a:r>
            <a:r>
              <a:rPr sz="1000" spc="-1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修記</a:t>
            </a:r>
            <a:r>
              <a:rPr sz="1000" spc="-2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録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の</a:t>
            </a:r>
            <a:r>
              <a:rPr sz="1000" spc="-2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参</a:t>
            </a:r>
            <a:r>
              <a:rPr sz="1000" spc="-1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照</a:t>
            </a:r>
            <a:r>
              <a:rPr sz="1000" spc="-4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&gt;</a:t>
            </a:r>
            <a:endParaRPr sz="1000"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59377" y="1779524"/>
            <a:ext cx="2414015" cy="46017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44305" y="1779524"/>
            <a:ext cx="2399833" cy="14837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4402" y="651599"/>
            <a:ext cx="6091555" cy="615315"/>
          </a:xfrm>
          <a:custGeom>
            <a:avLst/>
            <a:gdLst/>
            <a:ahLst/>
            <a:cxnLst/>
            <a:rect l="l" t="t" r="r" b="b"/>
            <a:pathLst>
              <a:path w="6091555" h="615315">
                <a:moveTo>
                  <a:pt x="6091199" y="0"/>
                </a:moveTo>
                <a:lnTo>
                  <a:pt x="0" y="0"/>
                </a:lnTo>
                <a:lnTo>
                  <a:pt x="0" y="614705"/>
                </a:lnTo>
                <a:lnTo>
                  <a:pt x="6091199" y="614705"/>
                </a:lnTo>
                <a:lnTo>
                  <a:pt x="6091199" y="0"/>
                </a:lnTo>
                <a:close/>
              </a:path>
            </a:pathLst>
          </a:custGeom>
          <a:solidFill>
            <a:srgbClr val="D363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21700" y="6646757"/>
            <a:ext cx="6116955" cy="38882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 marR="1042035">
              <a:lnSpc>
                <a:spcPct val="148200"/>
              </a:lnSpc>
              <a:spcBef>
                <a:spcPts val="100"/>
              </a:spcBef>
            </a:pP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基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本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的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臨</a:t>
            </a:r>
            <a:r>
              <a:rPr sz="1000" spc="-5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床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手</a:t>
            </a:r>
            <a:r>
              <a:rPr sz="1000" spc="-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技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登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録は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各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臨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床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手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技</a:t>
            </a:r>
            <a:r>
              <a:rPr sz="1000" spc="-26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/</a:t>
            </a:r>
            <a:r>
              <a:rPr sz="1000" spc="-30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検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査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手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技</a:t>
            </a:r>
            <a:r>
              <a:rPr sz="1000" spc="-26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/</a:t>
            </a:r>
            <a:r>
              <a:rPr sz="1000" spc="-2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診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療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録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1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lang="ja-JP" altLang="en-US"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基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本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的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臨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床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手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技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研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修</a:t>
            </a:r>
            <a:r>
              <a:rPr sz="1000" spc="-7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プ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ロ</a:t>
            </a:r>
            <a:r>
              <a:rPr sz="1000" spc="-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グ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ラ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ム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全</a:t>
            </a:r>
            <a:r>
              <a:rPr sz="1000" spc="-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体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通</a:t>
            </a:r>
            <a:r>
              <a:rPr sz="1000" spc="-1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1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6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つ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票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使</a:t>
            </a:r>
            <a:r>
              <a:rPr sz="1000" spc="-1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用</a:t>
            </a:r>
            <a:r>
              <a:rPr sz="1000" spc="-10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1758950">
              <a:lnSpc>
                <a:spcPct val="148200"/>
              </a:lnSpc>
            </a:pPr>
            <a:r>
              <a:rPr sz="1000" spc="-3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各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7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項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目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4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本</a:t>
            </a:r>
            <a:r>
              <a:rPr sz="1000" spc="-6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人</a:t>
            </a:r>
            <a:r>
              <a:rPr sz="1000" spc="-8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9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自</a:t>
            </a:r>
            <a:r>
              <a:rPr sz="1000" spc="-3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己</a:t>
            </a:r>
            <a:r>
              <a:rPr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8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0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と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他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者評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２</a:t>
            </a:r>
            <a:r>
              <a:rPr sz="1000" spc="-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5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6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成</a:t>
            </a:r>
            <a:r>
              <a:rPr sz="1000" spc="-12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り</a:t>
            </a:r>
            <a:r>
              <a:rPr sz="1000" spc="-7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立</a:t>
            </a:r>
            <a:r>
              <a:rPr sz="1000" spc="-114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ち</a:t>
            </a:r>
            <a:r>
              <a:rPr sz="1000" spc="-4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lang="ja-JP" altLang="en-US"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r>
              <a:rPr sz="100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他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者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が評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4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び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他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者評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上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書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最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新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6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</a:pPr>
            <a:endParaRPr sz="1000" dirty="0">
              <a:latin typeface="ＭＳ ゴシック"/>
              <a:cs typeface="ＭＳ ゴシック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00" dirty="0">
              <a:latin typeface="ＭＳ ゴシック"/>
              <a:cs typeface="ＭＳ ゴシック"/>
            </a:endParaRPr>
          </a:p>
          <a:p>
            <a:pPr marL="139700" indent="-127635">
              <a:lnSpc>
                <a:spcPct val="100000"/>
              </a:lnSpc>
              <a:buSzPct val="90000"/>
              <a:buChar char="■"/>
              <a:tabLst>
                <a:tab pos="140335" algn="l"/>
              </a:tabLst>
            </a:pPr>
            <a:r>
              <a:rPr sz="1000" spc="5" dirty="0">
                <a:solidFill>
                  <a:srgbClr val="C04163"/>
                </a:solidFill>
                <a:latin typeface="ＭＳ ゴシック"/>
                <a:cs typeface="ＭＳ ゴシック"/>
              </a:rPr>
              <a:t>基</a:t>
            </a:r>
            <a:r>
              <a:rPr sz="1000" spc="-25" dirty="0">
                <a:solidFill>
                  <a:srgbClr val="C04163"/>
                </a:solidFill>
                <a:latin typeface="ＭＳ ゴシック"/>
                <a:cs typeface="ＭＳ ゴシック"/>
              </a:rPr>
              <a:t>本</a:t>
            </a:r>
            <a:r>
              <a:rPr sz="1000" spc="-10" dirty="0">
                <a:solidFill>
                  <a:srgbClr val="C04163"/>
                </a:solidFill>
                <a:latin typeface="ＭＳ ゴシック"/>
                <a:cs typeface="ＭＳ ゴシック"/>
              </a:rPr>
              <a:t>的</a:t>
            </a:r>
            <a:r>
              <a:rPr sz="1000" spc="-20" dirty="0">
                <a:solidFill>
                  <a:srgbClr val="C04163"/>
                </a:solidFill>
                <a:latin typeface="ＭＳ ゴシック"/>
                <a:cs typeface="ＭＳ ゴシック"/>
              </a:rPr>
              <a:t>臨</a:t>
            </a:r>
            <a:r>
              <a:rPr sz="1000" spc="-55" dirty="0">
                <a:solidFill>
                  <a:srgbClr val="C04163"/>
                </a:solidFill>
                <a:latin typeface="ＭＳ ゴシック"/>
                <a:cs typeface="ＭＳ ゴシック"/>
              </a:rPr>
              <a:t>床</a:t>
            </a:r>
            <a:r>
              <a:rPr sz="1000" spc="-10" dirty="0">
                <a:solidFill>
                  <a:srgbClr val="C04163"/>
                </a:solidFill>
                <a:latin typeface="ＭＳ ゴシック"/>
                <a:cs typeface="ＭＳ ゴシック"/>
              </a:rPr>
              <a:t>手</a:t>
            </a:r>
            <a:r>
              <a:rPr sz="1000" spc="-15" dirty="0">
                <a:solidFill>
                  <a:srgbClr val="C04163"/>
                </a:solidFill>
                <a:latin typeface="ＭＳ ゴシック"/>
                <a:cs typeface="ＭＳ ゴシック"/>
              </a:rPr>
              <a:t>技評</a:t>
            </a:r>
            <a:r>
              <a:rPr sz="1000" spc="-40" dirty="0">
                <a:solidFill>
                  <a:srgbClr val="C04163"/>
                </a:solidFill>
                <a:latin typeface="ＭＳ ゴシック"/>
                <a:cs typeface="ＭＳ ゴシック"/>
              </a:rPr>
              <a:t>価</a:t>
            </a:r>
            <a:r>
              <a:rPr sz="1000" spc="-20" dirty="0">
                <a:solidFill>
                  <a:srgbClr val="C04163"/>
                </a:solidFill>
                <a:latin typeface="ＭＳ ゴシック"/>
                <a:cs typeface="ＭＳ ゴシック"/>
              </a:rPr>
              <a:t>の</a:t>
            </a:r>
            <a:r>
              <a:rPr sz="1000" spc="-15" dirty="0">
                <a:solidFill>
                  <a:srgbClr val="C04163"/>
                </a:solidFill>
                <a:latin typeface="ＭＳ ゴシック"/>
                <a:cs typeface="ＭＳ ゴシック"/>
              </a:rPr>
              <a:t>登</a:t>
            </a:r>
            <a:r>
              <a:rPr sz="1000" dirty="0">
                <a:solidFill>
                  <a:srgbClr val="C04163"/>
                </a:solidFill>
                <a:latin typeface="ＭＳ ゴシック"/>
                <a:cs typeface="ＭＳ ゴシック"/>
              </a:rPr>
              <a:t>録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5080" indent="-128270">
              <a:lnSpc>
                <a:spcPct val="148200"/>
              </a:lnSpc>
              <a:buSzPct val="90000"/>
              <a:buAutoNum type="arabicPeriod"/>
              <a:tabLst>
                <a:tab pos="132080" algn="l"/>
              </a:tabLst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7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spc="-27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7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90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8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lang="ja-JP" altLang="en-US"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行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「基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本</a:t>
            </a:r>
            <a:r>
              <a:rPr sz="10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的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臨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床</a:t>
            </a:r>
            <a:r>
              <a:rPr sz="10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手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技</a:t>
            </a:r>
            <a:r>
              <a:rPr sz="1000" spc="-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登</a:t>
            </a:r>
            <a:r>
              <a:rPr sz="1000" spc="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録</a:t>
            </a:r>
            <a:r>
              <a:rPr sz="1000" spc="-5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／</a:t>
            </a:r>
            <a:r>
              <a:rPr sz="1000" spc="-2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参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照</a:t>
            </a:r>
            <a:r>
              <a:rPr sz="1000" spc="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9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ボ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タ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ン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す。</a:t>
            </a:r>
            <a:endParaRPr sz="1000" dirty="0">
              <a:latin typeface="ＭＳ ゴシック"/>
              <a:cs typeface="ＭＳ ゴシック"/>
            </a:endParaRPr>
          </a:p>
          <a:p>
            <a:pPr marL="140335" marR="5080" indent="635">
              <a:lnSpc>
                <a:spcPct val="148200"/>
              </a:lnSpc>
            </a:pP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13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多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場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合</a:t>
            </a:r>
            <a:r>
              <a:rPr sz="1000" spc="-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6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て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氏</a:t>
            </a:r>
            <a:r>
              <a:rPr sz="1000" spc="-8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名</a:t>
            </a:r>
            <a:r>
              <a:rPr sz="1000" spc="-114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や</a:t>
            </a:r>
            <a:r>
              <a:rPr sz="1000" spc="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1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spc="-1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う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え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お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順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絞り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込</a:t>
            </a:r>
            <a:r>
              <a:rPr sz="1000" spc="-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み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37795" indent="-125730">
              <a:lnSpc>
                <a:spcPct val="100000"/>
              </a:lnSpc>
              <a:spcBef>
                <a:spcPts val="580"/>
              </a:spcBef>
              <a:buSzPct val="90000"/>
              <a:buAutoNum type="arabicPeriod" startAt="2"/>
              <a:tabLst>
                <a:tab pos="138430" algn="l"/>
              </a:tabLst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26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基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本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的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臨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床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手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技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8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表</a:t>
            </a:r>
            <a:r>
              <a:rPr sz="1000" spc="-85" dirty="0">
                <a:solidFill>
                  <a:srgbClr val="231F20"/>
                </a:solidFill>
                <a:latin typeface="ＭＳ ゴシック"/>
                <a:cs typeface="ＭＳ ゴシック"/>
              </a:rPr>
              <a:t>示さ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れ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76835">
              <a:lnSpc>
                <a:spcPct val="100000"/>
              </a:lnSpc>
              <a:spcBef>
                <a:spcPts val="580"/>
              </a:spcBef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対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象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情</a:t>
            </a:r>
            <a:r>
              <a:rPr sz="1000" spc="-7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報</a:t>
            </a:r>
            <a:r>
              <a:rPr sz="1000" spc="-1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情</a:t>
            </a:r>
            <a:r>
              <a:rPr sz="1000" spc="-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報</a:t>
            </a:r>
            <a:r>
              <a:rPr sz="1000" spc="-9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8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ら</a:t>
            </a:r>
            <a:r>
              <a:rPr sz="1000" spc="1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選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択</a:t>
            </a:r>
            <a:r>
              <a:rPr sz="1000" spc="-9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誤</a:t>
            </a:r>
            <a:r>
              <a:rPr sz="1000" spc="-114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り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が</a:t>
            </a:r>
            <a:r>
              <a:rPr sz="1000" spc="-6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ない</a:t>
            </a:r>
            <a:r>
              <a:rPr sz="1000" spc="-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か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確</a:t>
            </a:r>
            <a:r>
              <a:rPr sz="1000" spc="-12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認</a:t>
            </a:r>
            <a:r>
              <a:rPr sz="1000" spc="-15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く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だ</a:t>
            </a:r>
            <a:r>
              <a:rPr sz="1000" spc="-10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さ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い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76835">
              <a:lnSpc>
                <a:spcPct val="100000"/>
              </a:lnSpc>
              <a:spcBef>
                <a:spcPts val="575"/>
              </a:spcBef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75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60" dirty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各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項</a:t>
            </a:r>
            <a:r>
              <a:rPr sz="1000" spc="-90" dirty="0">
                <a:solidFill>
                  <a:srgbClr val="231F20"/>
                </a:solidFill>
                <a:latin typeface="ＭＳ ゴシック"/>
                <a:cs typeface="ＭＳ ゴシック"/>
              </a:rPr>
              <a:t>目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の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他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者評価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欄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76835">
              <a:lnSpc>
                <a:spcPct val="100000"/>
              </a:lnSpc>
              <a:spcBef>
                <a:spcPts val="580"/>
              </a:spcBef>
            </a:pP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評価</a:t>
            </a:r>
            <a:r>
              <a:rPr sz="1000" spc="-5" dirty="0">
                <a:solidFill>
                  <a:srgbClr val="231F20"/>
                </a:solidFill>
                <a:latin typeface="ＭＳ ゴシック"/>
                <a:cs typeface="ＭＳ ゴシック"/>
              </a:rPr>
              <a:t>軸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選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択</a:t>
            </a:r>
            <a:r>
              <a:rPr sz="1000" spc="-160" dirty="0">
                <a:solidFill>
                  <a:srgbClr val="231F20"/>
                </a:solidFill>
                <a:latin typeface="ＭＳ ゴシック"/>
                <a:cs typeface="ＭＳ ゴシック"/>
              </a:rPr>
              <a:t>エ</a:t>
            </a:r>
            <a:r>
              <a:rPr sz="1000" spc="-125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55" dirty="0">
                <a:solidFill>
                  <a:srgbClr val="231F20"/>
                </a:solidFill>
                <a:latin typeface="ＭＳ ゴシック"/>
                <a:cs typeface="ＭＳ ゴシック"/>
              </a:rPr>
              <a:t>ア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臨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床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手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技</a:t>
            </a:r>
            <a:r>
              <a:rPr sz="1000" spc="-24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/</a:t>
            </a:r>
            <a:r>
              <a:rPr sz="1000" spc="-28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検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査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手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技</a:t>
            </a:r>
            <a:r>
              <a:rPr sz="1000" spc="-24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/</a:t>
            </a:r>
            <a:r>
              <a:rPr sz="1000" spc="-27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診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療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録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切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替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で</a:t>
            </a:r>
            <a:r>
              <a:rPr sz="1000" spc="-80" dirty="0">
                <a:solidFill>
                  <a:srgbClr val="231F20"/>
                </a:solidFill>
                <a:latin typeface="ＭＳ ゴシック"/>
                <a:cs typeface="ＭＳ ゴシック"/>
              </a:rPr>
              <a:t>き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  <a:p>
            <a:pPr marL="140335">
              <a:lnSpc>
                <a:spcPct val="100000"/>
              </a:lnSpc>
              <a:spcBef>
                <a:spcPts val="580"/>
              </a:spcBef>
            </a:pPr>
            <a:r>
              <a:rPr sz="1000" spc="-3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4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40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後</a:t>
            </a:r>
            <a:r>
              <a:rPr sz="1000" spc="-25" dirty="0" err="1">
                <a:solidFill>
                  <a:srgbClr val="231F20"/>
                </a:solidFill>
                <a:latin typeface="ＭＳ ゴシック"/>
                <a:cs typeface="ＭＳ ゴシック"/>
              </a:rPr>
              <a:t>は</a:t>
            </a:r>
            <a:r>
              <a:rPr sz="1000" spc="-6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lang="ja-JP" altLang="en-US" sz="1000" spc="10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　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保</a:t>
            </a:r>
            <a:r>
              <a:rPr sz="1000" spc="-10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存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メ</a:t>
            </a:r>
            <a:r>
              <a:rPr sz="1000" spc="-6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ニ</a:t>
            </a:r>
            <a:r>
              <a:rPr sz="1000" spc="-14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ュ</a:t>
            </a:r>
            <a:r>
              <a:rPr sz="1000" spc="-12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ー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65" dirty="0">
                <a:solidFill>
                  <a:srgbClr val="231F20"/>
                </a:solidFill>
                <a:latin typeface="ＭＳ ゴシック"/>
                <a:cs typeface="ＭＳ ゴシック"/>
              </a:rPr>
              <a:t>に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あ</a:t>
            </a:r>
            <a:r>
              <a:rPr sz="1000" spc="-320" dirty="0">
                <a:solidFill>
                  <a:srgbClr val="231F20"/>
                </a:solidFill>
                <a:latin typeface="ＭＳ ゴシック"/>
                <a:cs typeface="ＭＳ ゴシック"/>
              </a:rPr>
              <a:t>る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「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登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録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」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65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リ</a:t>
            </a:r>
            <a:r>
              <a:rPr sz="1000" spc="-100" dirty="0">
                <a:solidFill>
                  <a:srgbClr val="231F20"/>
                </a:solidFill>
                <a:latin typeface="ＭＳ ゴシック"/>
                <a:cs typeface="ＭＳ ゴシック"/>
              </a:rPr>
              <a:t>ッ</a:t>
            </a:r>
            <a:r>
              <a:rPr sz="1000" spc="-170" dirty="0">
                <a:solidFill>
                  <a:srgbClr val="231F20"/>
                </a:solidFill>
                <a:latin typeface="ＭＳ ゴシック"/>
                <a:cs typeface="ＭＳ ゴシック"/>
              </a:rPr>
              <a:t>ク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10" dirty="0">
                <a:solidFill>
                  <a:srgbClr val="231F20"/>
                </a:solidFill>
                <a:latin typeface="ＭＳ ゴシック"/>
                <a:cs typeface="ＭＳ ゴシック"/>
              </a:rPr>
              <a:t>、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13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95" dirty="0">
                <a:solidFill>
                  <a:srgbClr val="231F20"/>
                </a:solidFill>
                <a:latin typeface="ＭＳ ゴシック"/>
                <a:cs typeface="ＭＳ ゴシック"/>
              </a:rPr>
              <a:t>し</a:t>
            </a:r>
            <a:r>
              <a:rPr sz="1000" spc="-45" dirty="0">
                <a:solidFill>
                  <a:srgbClr val="231F20"/>
                </a:solidFill>
                <a:latin typeface="ＭＳ ゴシック"/>
                <a:cs typeface="ＭＳ ゴシック"/>
              </a:rPr>
              <a:t>た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評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価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内</a:t>
            </a:r>
            <a:r>
              <a:rPr sz="1000" spc="-70" dirty="0">
                <a:solidFill>
                  <a:srgbClr val="231F20"/>
                </a:solidFill>
                <a:latin typeface="ＭＳ ゴシック"/>
                <a:cs typeface="ＭＳ ゴシック"/>
              </a:rPr>
              <a:t>容</a:t>
            </a:r>
            <a:r>
              <a:rPr sz="1000" spc="-30" dirty="0">
                <a:solidFill>
                  <a:srgbClr val="231F20"/>
                </a:solidFill>
                <a:latin typeface="ＭＳ ゴシック"/>
                <a:cs typeface="ＭＳ ゴシック"/>
              </a:rPr>
              <a:t>を</a:t>
            </a:r>
            <a:r>
              <a:rPr sz="1000" spc="-15" dirty="0">
                <a:solidFill>
                  <a:srgbClr val="231F20"/>
                </a:solidFill>
                <a:latin typeface="ＭＳ ゴシック"/>
                <a:cs typeface="ＭＳ ゴシック"/>
              </a:rPr>
              <a:t>登</a:t>
            </a:r>
            <a:r>
              <a:rPr sz="1000" spc="-105" dirty="0">
                <a:solidFill>
                  <a:srgbClr val="231F20"/>
                </a:solidFill>
                <a:latin typeface="ＭＳ ゴシック"/>
                <a:cs typeface="ＭＳ ゴシック"/>
              </a:rPr>
              <a:t>録し</a:t>
            </a:r>
            <a:r>
              <a:rPr sz="1000" spc="-40" dirty="0">
                <a:solidFill>
                  <a:srgbClr val="231F20"/>
                </a:solidFill>
                <a:latin typeface="ＭＳ ゴシック"/>
                <a:cs typeface="ＭＳ ゴシック"/>
              </a:rPr>
              <a:t>ま</a:t>
            </a:r>
            <a:r>
              <a:rPr sz="1000" spc="-210" dirty="0">
                <a:solidFill>
                  <a:srgbClr val="231F20"/>
                </a:solidFill>
                <a:latin typeface="ＭＳ ゴシック"/>
                <a:cs typeface="ＭＳ ゴシック"/>
              </a:rPr>
              <a:t>す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。</a:t>
            </a:r>
            <a:endParaRPr sz="1000" dirty="0">
              <a:latin typeface="ＭＳ ゴシック"/>
              <a:cs typeface="ＭＳ ゴシック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98301" y="1874702"/>
            <a:ext cx="2982209" cy="1349466"/>
            <a:chOff x="798301" y="1874702"/>
            <a:chExt cx="2982209" cy="1349466"/>
          </a:xfrm>
        </p:grpSpPr>
        <p:sp>
          <p:nvSpPr>
            <p:cNvPr id="8" name="object 8"/>
            <p:cNvSpPr/>
            <p:nvPr/>
          </p:nvSpPr>
          <p:spPr>
            <a:xfrm>
              <a:off x="798301" y="2061903"/>
              <a:ext cx="2480945" cy="743585"/>
            </a:xfrm>
            <a:custGeom>
              <a:avLst/>
              <a:gdLst/>
              <a:ahLst/>
              <a:cxnLst/>
              <a:rect l="l" t="t" r="r" b="b"/>
              <a:pathLst>
                <a:path w="2480945" h="743585">
                  <a:moveTo>
                    <a:pt x="90500" y="0"/>
                  </a:moveTo>
                  <a:lnTo>
                    <a:pt x="38179" y="1606"/>
                  </a:lnTo>
                  <a:lnTo>
                    <a:pt x="11312" y="12853"/>
                  </a:lnTo>
                  <a:lnTo>
                    <a:pt x="1414" y="43382"/>
                  </a:lnTo>
                  <a:lnTo>
                    <a:pt x="0" y="102831"/>
                  </a:lnTo>
                  <a:lnTo>
                    <a:pt x="0" y="640575"/>
                  </a:lnTo>
                  <a:lnTo>
                    <a:pt x="1414" y="700017"/>
                  </a:lnTo>
                  <a:lnTo>
                    <a:pt x="11312" y="730542"/>
                  </a:lnTo>
                  <a:lnTo>
                    <a:pt x="38179" y="741787"/>
                  </a:lnTo>
                  <a:lnTo>
                    <a:pt x="90500" y="743394"/>
                  </a:lnTo>
                  <a:lnTo>
                    <a:pt x="2390013" y="743394"/>
                  </a:lnTo>
                  <a:lnTo>
                    <a:pt x="2442333" y="741787"/>
                  </a:lnTo>
                  <a:lnTo>
                    <a:pt x="2469200" y="730542"/>
                  </a:lnTo>
                  <a:lnTo>
                    <a:pt x="2479099" y="700017"/>
                  </a:lnTo>
                  <a:lnTo>
                    <a:pt x="2480513" y="640575"/>
                  </a:lnTo>
                  <a:lnTo>
                    <a:pt x="2480513" y="102831"/>
                  </a:lnTo>
                  <a:lnTo>
                    <a:pt x="2479099" y="43382"/>
                  </a:lnTo>
                  <a:lnTo>
                    <a:pt x="2469200" y="12853"/>
                  </a:lnTo>
                  <a:lnTo>
                    <a:pt x="2442333" y="1606"/>
                  </a:lnTo>
                  <a:lnTo>
                    <a:pt x="2390013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81580" y="1874702"/>
              <a:ext cx="1598930" cy="259715"/>
            </a:xfrm>
            <a:custGeom>
              <a:avLst/>
              <a:gdLst/>
              <a:ahLst/>
              <a:cxnLst/>
              <a:rect l="l" t="t" r="r" b="b"/>
              <a:pathLst>
                <a:path w="1598929" h="259714">
                  <a:moveTo>
                    <a:pt x="1598421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598421" y="259194"/>
                  </a:lnTo>
                  <a:lnTo>
                    <a:pt x="1598421" y="0"/>
                  </a:lnTo>
                  <a:close/>
                </a:path>
              </a:pathLst>
            </a:custGeom>
            <a:solidFill>
              <a:srgbClr val="DA21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98301" y="2983503"/>
              <a:ext cx="2484120" cy="240665"/>
            </a:xfrm>
            <a:custGeom>
              <a:avLst/>
              <a:gdLst/>
              <a:ahLst/>
              <a:cxnLst/>
              <a:rect l="l" t="t" r="r" b="b"/>
              <a:pathLst>
                <a:path w="2484120" h="240664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150088"/>
                  </a:lnTo>
                  <a:lnTo>
                    <a:pt x="1414" y="202409"/>
                  </a:lnTo>
                  <a:lnTo>
                    <a:pt x="11312" y="229276"/>
                  </a:lnTo>
                  <a:lnTo>
                    <a:pt x="38179" y="239174"/>
                  </a:lnTo>
                  <a:lnTo>
                    <a:pt x="90500" y="240588"/>
                  </a:lnTo>
                  <a:lnTo>
                    <a:pt x="2393035" y="240588"/>
                  </a:lnTo>
                  <a:lnTo>
                    <a:pt x="2445356" y="239174"/>
                  </a:lnTo>
                  <a:lnTo>
                    <a:pt x="2472223" y="229276"/>
                  </a:lnTo>
                  <a:lnTo>
                    <a:pt x="2482121" y="202409"/>
                  </a:lnTo>
                  <a:lnTo>
                    <a:pt x="2483535" y="150088"/>
                  </a:lnTo>
                  <a:lnTo>
                    <a:pt x="2483535" y="90500"/>
                  </a:lnTo>
                  <a:lnTo>
                    <a:pt x="2482121" y="38179"/>
                  </a:lnTo>
                  <a:lnTo>
                    <a:pt x="2472223" y="11312"/>
                  </a:lnTo>
                  <a:lnTo>
                    <a:pt x="2445356" y="1414"/>
                  </a:lnTo>
                  <a:lnTo>
                    <a:pt x="2393035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4161163" y="2100603"/>
            <a:ext cx="2673157" cy="3947925"/>
            <a:chOff x="4161163" y="2100603"/>
            <a:chExt cx="2673157" cy="3947925"/>
          </a:xfrm>
        </p:grpSpPr>
        <p:sp>
          <p:nvSpPr>
            <p:cNvPr id="15" name="object 15"/>
            <p:cNvSpPr/>
            <p:nvPr/>
          </p:nvSpPr>
          <p:spPr>
            <a:xfrm>
              <a:off x="4161163" y="2400302"/>
              <a:ext cx="2348865" cy="240665"/>
            </a:xfrm>
            <a:custGeom>
              <a:avLst/>
              <a:gdLst/>
              <a:ahLst/>
              <a:cxnLst/>
              <a:rect l="l" t="t" r="r" b="b"/>
              <a:pathLst>
                <a:path w="2348865" h="240664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150088"/>
                  </a:lnTo>
                  <a:lnTo>
                    <a:pt x="1414" y="202409"/>
                  </a:lnTo>
                  <a:lnTo>
                    <a:pt x="11312" y="229276"/>
                  </a:lnTo>
                  <a:lnTo>
                    <a:pt x="38179" y="239174"/>
                  </a:lnTo>
                  <a:lnTo>
                    <a:pt x="90500" y="240588"/>
                  </a:lnTo>
                  <a:lnTo>
                    <a:pt x="2258034" y="240588"/>
                  </a:lnTo>
                  <a:lnTo>
                    <a:pt x="2310355" y="239174"/>
                  </a:lnTo>
                  <a:lnTo>
                    <a:pt x="2337222" y="229276"/>
                  </a:lnTo>
                  <a:lnTo>
                    <a:pt x="2347120" y="202409"/>
                  </a:lnTo>
                  <a:lnTo>
                    <a:pt x="2348534" y="150088"/>
                  </a:lnTo>
                  <a:lnTo>
                    <a:pt x="2348534" y="90500"/>
                  </a:lnTo>
                  <a:lnTo>
                    <a:pt x="2347120" y="38179"/>
                  </a:lnTo>
                  <a:lnTo>
                    <a:pt x="2337222" y="11312"/>
                  </a:lnTo>
                  <a:lnTo>
                    <a:pt x="2310355" y="1414"/>
                  </a:lnTo>
                  <a:lnTo>
                    <a:pt x="2258034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0072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187631" y="2724303"/>
              <a:ext cx="2348865" cy="3324225"/>
            </a:xfrm>
            <a:custGeom>
              <a:avLst/>
              <a:gdLst/>
              <a:ahLst/>
              <a:cxnLst/>
              <a:rect l="l" t="t" r="r" b="b"/>
              <a:pathLst>
                <a:path w="2348865" h="3324225">
                  <a:moveTo>
                    <a:pt x="90500" y="0"/>
                  </a:moveTo>
                  <a:lnTo>
                    <a:pt x="38179" y="1414"/>
                  </a:lnTo>
                  <a:lnTo>
                    <a:pt x="11312" y="11312"/>
                  </a:lnTo>
                  <a:lnTo>
                    <a:pt x="1414" y="38179"/>
                  </a:lnTo>
                  <a:lnTo>
                    <a:pt x="0" y="90500"/>
                  </a:lnTo>
                  <a:lnTo>
                    <a:pt x="0" y="3233191"/>
                  </a:lnTo>
                  <a:lnTo>
                    <a:pt x="1414" y="3285519"/>
                  </a:lnTo>
                  <a:lnTo>
                    <a:pt x="11312" y="3312390"/>
                  </a:lnTo>
                  <a:lnTo>
                    <a:pt x="38179" y="3322290"/>
                  </a:lnTo>
                  <a:lnTo>
                    <a:pt x="90500" y="3323704"/>
                  </a:lnTo>
                  <a:lnTo>
                    <a:pt x="2258034" y="3323704"/>
                  </a:lnTo>
                  <a:lnTo>
                    <a:pt x="2310355" y="3322290"/>
                  </a:lnTo>
                  <a:lnTo>
                    <a:pt x="2337222" y="3312390"/>
                  </a:lnTo>
                  <a:lnTo>
                    <a:pt x="2347120" y="3285519"/>
                  </a:lnTo>
                  <a:lnTo>
                    <a:pt x="2348534" y="3233191"/>
                  </a:lnTo>
                  <a:lnTo>
                    <a:pt x="2348534" y="90500"/>
                  </a:lnTo>
                  <a:lnTo>
                    <a:pt x="2347120" y="38179"/>
                  </a:lnTo>
                  <a:lnTo>
                    <a:pt x="2337222" y="11312"/>
                  </a:lnTo>
                  <a:lnTo>
                    <a:pt x="2310355" y="1414"/>
                  </a:lnTo>
                  <a:lnTo>
                    <a:pt x="2258034" y="0"/>
                  </a:lnTo>
                  <a:lnTo>
                    <a:pt x="90500" y="0"/>
                  </a:lnTo>
                  <a:close/>
                </a:path>
              </a:pathLst>
            </a:custGeom>
            <a:ln w="12598">
              <a:solidFill>
                <a:srgbClr val="DA21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29700" y="2100603"/>
              <a:ext cx="1404620" cy="259715"/>
            </a:xfrm>
            <a:custGeom>
              <a:avLst/>
              <a:gdLst/>
              <a:ahLst/>
              <a:cxnLst/>
              <a:rect l="l" t="t" r="r" b="b"/>
              <a:pathLst>
                <a:path w="1404620" h="259714">
                  <a:moveTo>
                    <a:pt x="1403997" y="0"/>
                  </a:moveTo>
                  <a:lnTo>
                    <a:pt x="302869" y="0"/>
                  </a:lnTo>
                  <a:lnTo>
                    <a:pt x="0" y="259194"/>
                  </a:lnTo>
                  <a:lnTo>
                    <a:pt x="1403997" y="259194"/>
                  </a:lnTo>
                  <a:lnTo>
                    <a:pt x="1403997" y="0"/>
                  </a:lnTo>
                  <a:close/>
                </a:path>
              </a:pathLst>
            </a:custGeom>
            <a:solidFill>
              <a:srgbClr val="0072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2166670" y="1852930"/>
            <a:ext cx="1670685" cy="305212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403860">
              <a:lnSpc>
                <a:spcPts val="860"/>
              </a:lnSpc>
              <a:spcBef>
                <a:spcPts val="580"/>
              </a:spcBef>
            </a:pPr>
            <a:r>
              <a:rPr lang="ja-JP" altLang="en-US" sz="900" spc="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r>
              <a:rPr sz="900" spc="-8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絞り</a:t>
            </a:r>
            <a:r>
              <a:rPr sz="900" spc="-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込</a:t>
            </a:r>
            <a:r>
              <a:rPr sz="900" spc="-3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み</a:t>
            </a:r>
            <a:r>
              <a:rPr sz="900" spc="-14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728261" y="2778303"/>
            <a:ext cx="1052195" cy="259715"/>
          </a:xfrm>
          <a:custGeom>
            <a:avLst/>
            <a:gdLst/>
            <a:ahLst/>
            <a:cxnLst/>
            <a:rect l="l" t="t" r="r" b="b"/>
            <a:pathLst>
              <a:path w="1052195" h="259714">
                <a:moveTo>
                  <a:pt x="1051737" y="0"/>
                </a:moveTo>
                <a:lnTo>
                  <a:pt x="302869" y="0"/>
                </a:lnTo>
                <a:lnTo>
                  <a:pt x="0" y="259194"/>
                </a:lnTo>
                <a:lnTo>
                  <a:pt x="1051737" y="259194"/>
                </a:lnTo>
                <a:lnTo>
                  <a:pt x="1051737" y="0"/>
                </a:lnTo>
                <a:close/>
              </a:path>
            </a:pathLst>
          </a:custGeom>
          <a:solidFill>
            <a:srgbClr val="DA212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713342" y="2868218"/>
            <a:ext cx="112395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365">
              <a:lnSpc>
                <a:spcPts val="705"/>
              </a:lnSpc>
            </a:pPr>
            <a:r>
              <a:rPr lang="ja-JP" altLang="en-US" sz="900" spc="10" dirty="0" smtClean="0">
                <a:solidFill>
                  <a:srgbClr val="FFFFFF"/>
                </a:solidFill>
                <a:latin typeface="ＭＳ ゴシック"/>
                <a:cs typeface="ＭＳ ゴシック"/>
              </a:rPr>
              <a:t>研修歯科医</a:t>
            </a:r>
            <a:r>
              <a:rPr sz="900" spc="-4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一</a:t>
            </a:r>
            <a:r>
              <a:rPr sz="900" dirty="0" err="1" smtClean="0">
                <a:solidFill>
                  <a:srgbClr val="FFFFFF"/>
                </a:solidFill>
                <a:latin typeface="ＭＳ ゴシック"/>
                <a:cs typeface="ＭＳ ゴシック"/>
              </a:rPr>
              <a:t>覧</a:t>
            </a:r>
            <a:endParaRPr sz="900" dirty="0">
              <a:latin typeface="ＭＳ ゴシック"/>
              <a:cs typeface="ＭＳ ゴシック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25" name="object 25"/>
          <p:cNvSpPr txBox="1"/>
          <p:nvPr/>
        </p:nvSpPr>
        <p:spPr>
          <a:xfrm>
            <a:off x="1509260" y="1535457"/>
            <a:ext cx="112014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00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lang="ja-JP" altLang="en-US" sz="1000" spc="5" dirty="0" smtClean="0">
                <a:solidFill>
                  <a:srgbClr val="231F20"/>
                </a:solidFill>
                <a:latin typeface="ＭＳ ゴシック"/>
                <a:cs typeface="ＭＳ ゴシック"/>
              </a:rPr>
              <a:t>研修歯科医</a:t>
            </a:r>
            <a:r>
              <a:rPr sz="1000" spc="-5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一</a:t>
            </a:r>
            <a:r>
              <a:rPr sz="1000" spc="-1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覧</a:t>
            </a:r>
            <a:r>
              <a:rPr sz="1000" spc="-20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 err="1" smtClean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r>
              <a:rPr sz="1000" spc="-254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endParaRPr sz="1000" dirty="0">
              <a:latin typeface="ＭＳ ゴシック"/>
              <a:cs typeface="ＭＳ ゴシック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95714" y="1535457"/>
            <a:ext cx="15868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&lt;</a:t>
            </a:r>
            <a:r>
              <a:rPr sz="1000" spc="-325" dirty="0">
                <a:solidFill>
                  <a:srgbClr val="231F20"/>
                </a:solidFill>
                <a:latin typeface="ＭＳ ゴシック"/>
                <a:cs typeface="ＭＳ ゴシック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ＭＳ ゴシック"/>
                <a:cs typeface="ＭＳ ゴシック"/>
              </a:rPr>
              <a:t>基</a:t>
            </a:r>
            <a:r>
              <a:rPr sz="1000" spc="-25" dirty="0">
                <a:solidFill>
                  <a:srgbClr val="231F20"/>
                </a:solidFill>
                <a:latin typeface="ＭＳ ゴシック"/>
                <a:cs typeface="ＭＳ ゴシック"/>
              </a:rPr>
              <a:t>本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的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臨</a:t>
            </a:r>
            <a:r>
              <a:rPr sz="1000" spc="-55" dirty="0">
                <a:solidFill>
                  <a:srgbClr val="231F20"/>
                </a:solidFill>
                <a:latin typeface="ＭＳ ゴシック"/>
                <a:cs typeface="ＭＳ ゴシック"/>
              </a:rPr>
              <a:t>床</a:t>
            </a:r>
            <a:r>
              <a:rPr sz="1000" spc="-10" dirty="0">
                <a:solidFill>
                  <a:srgbClr val="231F20"/>
                </a:solidFill>
                <a:latin typeface="ＭＳ ゴシック"/>
                <a:cs typeface="ＭＳ ゴシック"/>
              </a:rPr>
              <a:t>手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技</a:t>
            </a:r>
            <a:r>
              <a:rPr sz="1000" spc="-35" dirty="0">
                <a:solidFill>
                  <a:srgbClr val="231F20"/>
                </a:solidFill>
                <a:latin typeface="ＭＳ ゴシック"/>
                <a:cs typeface="ＭＳ ゴシック"/>
              </a:rPr>
              <a:t>入</a:t>
            </a:r>
            <a:r>
              <a:rPr sz="1000" spc="-50" dirty="0">
                <a:solidFill>
                  <a:srgbClr val="231F20"/>
                </a:solidFill>
                <a:latin typeface="ＭＳ ゴシック"/>
                <a:cs typeface="ＭＳ ゴシック"/>
              </a:rPr>
              <a:t>力</a:t>
            </a:r>
            <a:r>
              <a:rPr sz="1000" spc="-20" dirty="0">
                <a:solidFill>
                  <a:srgbClr val="231F20"/>
                </a:solidFill>
                <a:latin typeface="ＭＳ ゴシック"/>
                <a:cs typeface="ＭＳ ゴシック"/>
              </a:rPr>
              <a:t>画</a:t>
            </a:r>
            <a:r>
              <a:rPr sz="1000" spc="245" dirty="0">
                <a:solidFill>
                  <a:srgbClr val="231F20"/>
                </a:solidFill>
                <a:latin typeface="ＭＳ ゴシック"/>
                <a:cs typeface="ＭＳ ゴシック"/>
              </a:rPr>
              <a:t>面</a:t>
            </a:r>
            <a:r>
              <a:rPr sz="1000" dirty="0">
                <a:solidFill>
                  <a:srgbClr val="231F20"/>
                </a:solidFill>
                <a:latin typeface="ＭＳ ゴシック"/>
                <a:cs typeface="ＭＳ ゴシック"/>
              </a:rPr>
              <a:t>&gt;</a:t>
            </a:r>
            <a:endParaRPr sz="1000">
              <a:latin typeface="ＭＳ ゴシック"/>
              <a:cs typeface="ＭＳ ゴシック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24596" y="2139882"/>
            <a:ext cx="89916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ＭＳ ゴシック"/>
                <a:cs typeface="ＭＳ ゴシック"/>
              </a:rPr>
              <a:t>評価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軸</a:t>
            </a:r>
            <a:r>
              <a:rPr sz="900" spc="-15" dirty="0">
                <a:solidFill>
                  <a:srgbClr val="FFFFFF"/>
                </a:solidFill>
                <a:latin typeface="ＭＳ ゴシック"/>
                <a:cs typeface="ＭＳ ゴシック"/>
              </a:rPr>
              <a:t>選</a:t>
            </a:r>
            <a:r>
              <a:rPr sz="900" spc="-60" dirty="0">
                <a:solidFill>
                  <a:srgbClr val="FFFFFF"/>
                </a:solidFill>
                <a:latin typeface="ＭＳ ゴシック"/>
                <a:cs typeface="ＭＳ ゴシック"/>
              </a:rPr>
              <a:t>択</a:t>
            </a:r>
            <a:r>
              <a:rPr sz="900" spc="-140" dirty="0">
                <a:solidFill>
                  <a:srgbClr val="FFFFFF"/>
                </a:solidFill>
                <a:latin typeface="ＭＳ ゴシック"/>
                <a:cs typeface="ＭＳ ゴシック"/>
              </a:rPr>
              <a:t>エ</a:t>
            </a:r>
            <a:r>
              <a:rPr sz="900" spc="-105" dirty="0">
                <a:solidFill>
                  <a:srgbClr val="FFFFFF"/>
                </a:solidFill>
                <a:latin typeface="ＭＳ ゴシック"/>
                <a:cs typeface="ＭＳ ゴシック"/>
              </a:rPr>
              <a:t>リ</a:t>
            </a:r>
            <a:r>
              <a:rPr sz="900" dirty="0">
                <a:solidFill>
                  <a:srgbClr val="FFFFFF"/>
                </a:solidFill>
                <a:latin typeface="ＭＳ ゴシック"/>
                <a:cs typeface="ＭＳ ゴシック"/>
              </a:rPr>
              <a:t>ア</a:t>
            </a:r>
            <a:endParaRPr sz="900">
              <a:latin typeface="ＭＳ ゴシック"/>
              <a:cs typeface="ＭＳ ゴシック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34402" y="837006"/>
            <a:ext cx="6091555" cy="429895"/>
          </a:xfrm>
          <a:prstGeom prst="rect">
            <a:avLst/>
          </a:prstGeom>
          <a:solidFill>
            <a:srgbClr val="D36371"/>
          </a:solidFill>
        </p:spPr>
        <p:txBody>
          <a:bodyPr vert="horz" wrap="square" lIns="0" tIns="368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2200" spc="50" dirty="0">
                <a:solidFill>
                  <a:srgbClr val="FFFFFF"/>
                </a:solidFill>
                <a:latin typeface="HGPｺﾞｼｯｸE"/>
                <a:cs typeface="HGPｺﾞｼｯｸE"/>
              </a:rPr>
              <a:t>基</a:t>
            </a:r>
            <a:r>
              <a:rPr sz="2200" spc="-25" dirty="0">
                <a:solidFill>
                  <a:srgbClr val="FFFFFF"/>
                </a:solidFill>
                <a:latin typeface="HGPｺﾞｼｯｸE"/>
                <a:cs typeface="HGPｺﾞｼｯｸE"/>
              </a:rPr>
              <a:t>本</a:t>
            </a:r>
            <a:r>
              <a:rPr sz="2200" spc="20" dirty="0">
                <a:solidFill>
                  <a:srgbClr val="FFFFFF"/>
                </a:solidFill>
                <a:latin typeface="HGPｺﾞｼｯｸE"/>
                <a:cs typeface="HGPｺﾞｼｯｸE"/>
              </a:rPr>
              <a:t>的</a:t>
            </a:r>
            <a:r>
              <a:rPr sz="2200" spc="-10" dirty="0">
                <a:solidFill>
                  <a:srgbClr val="FFFFFF"/>
                </a:solidFill>
                <a:latin typeface="HGPｺﾞｼｯｸE"/>
                <a:cs typeface="HGPｺﾞｼｯｸE"/>
              </a:rPr>
              <a:t>臨</a:t>
            </a:r>
            <a:r>
              <a:rPr sz="2200" spc="-85" dirty="0">
                <a:solidFill>
                  <a:srgbClr val="FFFFFF"/>
                </a:solidFill>
                <a:latin typeface="HGPｺﾞｼｯｸE"/>
                <a:cs typeface="HGPｺﾞｼｯｸE"/>
              </a:rPr>
              <a:t>床</a:t>
            </a:r>
            <a:r>
              <a:rPr sz="2200" spc="5" dirty="0">
                <a:solidFill>
                  <a:srgbClr val="FFFFFF"/>
                </a:solidFill>
                <a:latin typeface="HGPｺﾞｼｯｸE"/>
                <a:cs typeface="HGPｺﾞｼｯｸE"/>
              </a:rPr>
              <a:t>手</a:t>
            </a:r>
            <a:r>
              <a:rPr sz="2200" spc="-95" dirty="0">
                <a:solidFill>
                  <a:srgbClr val="FFFFFF"/>
                </a:solidFill>
                <a:latin typeface="HGPｺﾞｼｯｸE"/>
                <a:cs typeface="HGPｺﾞｼｯｸE"/>
              </a:rPr>
              <a:t>技</a:t>
            </a:r>
            <a:r>
              <a:rPr sz="2200" spc="5" dirty="0">
                <a:solidFill>
                  <a:srgbClr val="FFFFFF"/>
                </a:solidFill>
                <a:latin typeface="HGPｺﾞｼｯｸE"/>
                <a:cs typeface="HGPｺﾞｼｯｸE"/>
              </a:rPr>
              <a:t>の</a:t>
            </a:r>
            <a:r>
              <a:rPr sz="2200" spc="10" dirty="0">
                <a:solidFill>
                  <a:srgbClr val="FFFFFF"/>
                </a:solidFill>
                <a:latin typeface="HGPｺﾞｼｯｸE"/>
                <a:cs typeface="HGPｺﾞｼｯｸE"/>
              </a:rPr>
              <a:t>登</a:t>
            </a:r>
            <a:r>
              <a:rPr sz="2200" spc="20" dirty="0">
                <a:solidFill>
                  <a:srgbClr val="FFFFFF"/>
                </a:solidFill>
                <a:latin typeface="HGPｺﾞｼｯｸE"/>
                <a:cs typeface="HGPｺﾞｼｯｸE"/>
              </a:rPr>
              <a:t>録</a:t>
            </a:r>
            <a:r>
              <a:rPr sz="2200" spc="-155" dirty="0">
                <a:solidFill>
                  <a:srgbClr val="FFFFFF"/>
                </a:solidFill>
                <a:latin typeface="HGPｺﾞｼｯｸE"/>
                <a:cs typeface="HGPｺﾞｼｯｸE"/>
              </a:rPr>
              <a:t>／</a:t>
            </a:r>
            <a:r>
              <a:rPr sz="2200" spc="-40" dirty="0">
                <a:solidFill>
                  <a:srgbClr val="FFFFFF"/>
                </a:solidFill>
                <a:latin typeface="HGPｺﾞｼｯｸE"/>
                <a:cs typeface="HGPｺﾞｼｯｸE"/>
              </a:rPr>
              <a:t>参</a:t>
            </a:r>
            <a:r>
              <a:rPr sz="2200" spc="-5" dirty="0">
                <a:solidFill>
                  <a:srgbClr val="FFFFFF"/>
                </a:solidFill>
                <a:latin typeface="HGPｺﾞｼｯｸE"/>
                <a:cs typeface="HGPｺﾞｼｯｸE"/>
              </a:rPr>
              <a:t>照</a:t>
            </a:r>
            <a:endParaRPr sz="2200">
              <a:latin typeface="HGPｺﾞｼｯｸE"/>
              <a:cs typeface="HGPｺﾞｼｯｸ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34402" y="651599"/>
            <a:ext cx="6091555" cy="185420"/>
          </a:xfrm>
          <a:prstGeom prst="rect">
            <a:avLst/>
          </a:prstGeom>
          <a:solidFill>
            <a:srgbClr val="FFFFFF">
              <a:alpha val="29998"/>
            </a:srgbClr>
          </a:solidFill>
        </p:spPr>
        <p:txBody>
          <a:bodyPr vert="horz" wrap="square" lIns="0" tIns="82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&lt;</a:t>
            </a:r>
            <a:r>
              <a:rPr sz="1000" spc="-5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spc="1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研</a:t>
            </a:r>
            <a:r>
              <a:rPr sz="1000" spc="-1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修記</a:t>
            </a:r>
            <a:r>
              <a:rPr sz="1000" spc="-2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録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の</a:t>
            </a:r>
            <a:r>
              <a:rPr sz="1000" spc="-2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参</a:t>
            </a:r>
            <a:r>
              <a:rPr sz="1000" spc="-10" dirty="0">
                <a:solidFill>
                  <a:srgbClr val="FFFFFF"/>
                </a:solidFill>
                <a:latin typeface="ＭＳ Ｐゴシック"/>
                <a:cs typeface="ＭＳ Ｐゴシック"/>
              </a:rPr>
              <a:t>照</a:t>
            </a:r>
            <a:r>
              <a:rPr sz="1000" spc="-4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 </a:t>
            </a:r>
            <a:r>
              <a:rPr sz="1000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&gt;</a:t>
            </a:r>
            <a:endParaRPr sz="1000">
              <a:latin typeface="ＭＳ Ｐゴシック"/>
              <a:cs typeface="ＭＳ Ｐゴシック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1389</Words>
  <Application>Microsoft Office PowerPoint</Application>
  <PresentationFormat>ユーザー設定</PresentationFormat>
  <Paragraphs>232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HGPｺﾞｼｯｸE</vt:lpstr>
      <vt:lpstr>HGS明朝E</vt:lpstr>
      <vt:lpstr>HGｺﾞｼｯｸE</vt:lpstr>
      <vt:lpstr>ＭＳ Ｐゴシック</vt:lpstr>
      <vt:lpstr>ＭＳ ゴシック</vt:lpstr>
      <vt:lpstr>Arial</vt:lpstr>
      <vt:lpstr>Calibri</vt:lpstr>
      <vt:lpstr>Office Theme</vt:lpstr>
      <vt:lpstr>オンライン臨床教育評価システム</vt:lpstr>
      <vt:lpstr>「指導歯科医」メニューの操作方法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EPOC2 manu_med 0326.indd</dc:title>
  <dc:creator>小口 絵理香</dc:creator>
  <cp:lastModifiedBy>寺下 雄也</cp:lastModifiedBy>
  <cp:revision>29</cp:revision>
  <dcterms:created xsi:type="dcterms:W3CDTF">2020-09-14T09:46:29Z</dcterms:created>
  <dcterms:modified xsi:type="dcterms:W3CDTF">2022-03-16T05:55:20Z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2020-03-30T00:00:00Z</vt:filetime>
  </property>
  <property fmtid="{D5CDD505-2E9C-101B-9397-08002B2CF9AE}" pid="3" name="Creator">
    <vt:lpwstr>Adobe InDesign 15.0 (Windows)</vt:lpwstr>
  </property>
  <property fmtid="{D5CDD505-2E9C-101B-9397-08002B2CF9AE}" pid="4" name="LastSaved">
    <vt:filetime>2020-09-14T00:00:00Z</vt:filetime>
  </property>
</Properties>
</file>