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57" r:id="rId3"/>
    <p:sldId id="258" r:id="rId4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0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03" y="10692003"/>
            <a:ext cx="7560309" cy="1905"/>
          </a:xfrm>
          <a:custGeom>
            <a:avLst/>
            <a:gdLst/>
            <a:ahLst/>
            <a:cxnLst/>
            <a:rect l="l" t="t" r="r" b="b"/>
            <a:pathLst>
              <a:path w="7560309" h="1904">
                <a:moveTo>
                  <a:pt x="0" y="1803"/>
                </a:moveTo>
                <a:lnTo>
                  <a:pt x="7560005" y="1803"/>
                </a:lnTo>
                <a:lnTo>
                  <a:pt x="7560005" y="0"/>
                </a:lnTo>
                <a:lnTo>
                  <a:pt x="0" y="0"/>
                </a:lnTo>
                <a:lnTo>
                  <a:pt x="0" y="1803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4402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5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3866400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4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941" y="1617832"/>
            <a:ext cx="5225415" cy="1690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900" b="0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13610" y="10250712"/>
            <a:ext cx="126364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25000">
              <a:schemeClr val="accent2">
                <a:lumMod val="80000"/>
                <a:lumOff val="2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5000">
              <a:schemeClr val="accent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1065" y="1572869"/>
            <a:ext cx="6428422" cy="369332"/>
          </a:xfrm>
        </p:spPr>
        <p:txBody>
          <a:bodyPr/>
          <a:lstStyle/>
          <a:p>
            <a:pPr algn="ctr"/>
            <a:r>
              <a:rPr kumimoji="1" lang="ja-JP" altLang="en-US" sz="2400" dirty="0">
                <a:solidFill>
                  <a:schemeClr val="bg1">
                    <a:lumMod val="95000"/>
                  </a:schemeClr>
                </a:solidFill>
              </a:rPr>
              <a:t>オンライン臨床教育評価システム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"/>
          </p:nvPr>
        </p:nvSpPr>
        <p:spPr>
          <a:xfrm>
            <a:off x="656209" y="5988304"/>
            <a:ext cx="6428422" cy="276999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患者・家族用マニュアル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】</a:t>
            </a:r>
            <a:endParaRPr lang="ja-JP" altLang="en-US" dirty="0">
              <a:solidFill>
                <a:schemeClr val="tx1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56209" y="1990993"/>
            <a:ext cx="6428422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algn="ctr"/>
            <a:r>
              <a:rPr lang="en-US" altLang="ja-JP" sz="5400" b="1" kern="0" dirty="0">
                <a:solidFill>
                  <a:schemeClr val="bg1">
                    <a:lumMod val="95000"/>
                  </a:schemeClr>
                </a:solidFill>
              </a:rPr>
              <a:t>D E B U T 2</a:t>
            </a:r>
            <a:endParaRPr kumimoji="1" lang="ja-JP" altLang="en-US" sz="5400" b="1" kern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6209" y="2870783"/>
            <a:ext cx="64284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algn="ctr"/>
            <a:r>
              <a:rPr lang="en-US" altLang="ja-JP" sz="2000" kern="0" dirty="0">
                <a:solidFill>
                  <a:schemeClr val="bg1">
                    <a:lumMod val="95000"/>
                  </a:schemeClr>
                </a:solidFill>
              </a:rPr>
              <a:t>Dental training Evaluation and taBUlation SysTem</a:t>
            </a:r>
            <a:endParaRPr kumimoji="1" lang="ja-JP" altLang="en-US" sz="2000" kern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object 41"/>
          <p:cNvSpPr txBox="1">
            <a:spLocks noGrp="1"/>
          </p:cNvSpPr>
          <p:nvPr>
            <p:ph type="sldNum" sz="quarter" idx="7"/>
          </p:nvPr>
        </p:nvSpPr>
        <p:spPr>
          <a:xfrm>
            <a:off x="3686906" y="10250712"/>
            <a:ext cx="183514" cy="1263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521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852302" y="2088000"/>
            <a:ext cx="2755108" cy="8242838"/>
            <a:chOff x="852302" y="2088000"/>
            <a:chExt cx="2755108" cy="8242838"/>
          </a:xfrm>
        </p:grpSpPr>
        <p:sp>
          <p:nvSpPr>
            <p:cNvPr id="4" name="object 4"/>
            <p:cNvSpPr/>
            <p:nvPr/>
          </p:nvSpPr>
          <p:spPr>
            <a:xfrm>
              <a:off x="930885" y="2088000"/>
              <a:ext cx="2339999" cy="8242838"/>
            </a:xfrm>
            <a:prstGeom prst="rect">
              <a:avLst/>
            </a:prstGeom>
            <a:blipFill>
              <a:blip r:embed="rId2" cstate="print"/>
              <a:srcRect/>
              <a:stretch>
                <a:fillRect t="-3726" b="3726"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855783" y="2102403"/>
              <a:ext cx="2464435" cy="639445"/>
            </a:xfrm>
            <a:custGeom>
              <a:avLst/>
              <a:gdLst/>
              <a:ahLst/>
              <a:cxnLst/>
              <a:rect l="l" t="t" r="r" b="b"/>
              <a:pathLst>
                <a:path w="2464435" h="639444">
                  <a:moveTo>
                    <a:pt x="100888" y="0"/>
                  </a:moveTo>
                  <a:lnTo>
                    <a:pt x="42562" y="2299"/>
                  </a:lnTo>
                  <a:lnTo>
                    <a:pt x="12611" y="18392"/>
                  </a:lnTo>
                  <a:lnTo>
                    <a:pt x="1576" y="62075"/>
                  </a:lnTo>
                  <a:lnTo>
                    <a:pt x="0" y="147142"/>
                  </a:lnTo>
                  <a:lnTo>
                    <a:pt x="0" y="492302"/>
                  </a:lnTo>
                  <a:lnTo>
                    <a:pt x="1576" y="577369"/>
                  </a:lnTo>
                  <a:lnTo>
                    <a:pt x="12611" y="621052"/>
                  </a:lnTo>
                  <a:lnTo>
                    <a:pt x="42562" y="637145"/>
                  </a:lnTo>
                  <a:lnTo>
                    <a:pt x="100888" y="639445"/>
                  </a:lnTo>
                  <a:lnTo>
                    <a:pt x="2363419" y="639445"/>
                  </a:lnTo>
                  <a:lnTo>
                    <a:pt x="2421752" y="637145"/>
                  </a:lnTo>
                  <a:lnTo>
                    <a:pt x="2451708" y="621052"/>
                  </a:lnTo>
                  <a:lnTo>
                    <a:pt x="2462744" y="577369"/>
                  </a:lnTo>
                  <a:lnTo>
                    <a:pt x="2464320" y="492302"/>
                  </a:lnTo>
                  <a:lnTo>
                    <a:pt x="2464320" y="147142"/>
                  </a:lnTo>
                  <a:lnTo>
                    <a:pt x="2462744" y="62075"/>
                  </a:lnTo>
                  <a:lnTo>
                    <a:pt x="2451708" y="18392"/>
                  </a:lnTo>
                  <a:lnTo>
                    <a:pt x="2421752" y="2299"/>
                  </a:lnTo>
                  <a:lnTo>
                    <a:pt x="2363419" y="0"/>
                  </a:lnTo>
                  <a:lnTo>
                    <a:pt x="100888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852302" y="5076902"/>
              <a:ext cx="2480945" cy="4378960"/>
            </a:xfrm>
            <a:custGeom>
              <a:avLst/>
              <a:gdLst/>
              <a:ahLst/>
              <a:cxnLst/>
              <a:rect l="l" t="t" r="r" b="b"/>
              <a:pathLst>
                <a:path w="2480945" h="4378959">
                  <a:moveTo>
                    <a:pt x="90500" y="0"/>
                  </a:moveTo>
                  <a:lnTo>
                    <a:pt x="38179" y="2376"/>
                  </a:lnTo>
                  <a:lnTo>
                    <a:pt x="11312" y="19010"/>
                  </a:lnTo>
                  <a:lnTo>
                    <a:pt x="1414" y="64159"/>
                  </a:lnTo>
                  <a:lnTo>
                    <a:pt x="0" y="152082"/>
                  </a:lnTo>
                  <a:lnTo>
                    <a:pt x="0" y="4226407"/>
                  </a:lnTo>
                  <a:lnTo>
                    <a:pt x="1414" y="4314337"/>
                  </a:lnTo>
                  <a:lnTo>
                    <a:pt x="11312" y="4359490"/>
                  </a:lnTo>
                  <a:lnTo>
                    <a:pt x="38179" y="4376126"/>
                  </a:lnTo>
                  <a:lnTo>
                    <a:pt x="90500" y="4378502"/>
                  </a:lnTo>
                  <a:lnTo>
                    <a:pt x="2390013" y="4378502"/>
                  </a:lnTo>
                  <a:lnTo>
                    <a:pt x="2442333" y="4376126"/>
                  </a:lnTo>
                  <a:lnTo>
                    <a:pt x="2469200" y="4359490"/>
                  </a:lnTo>
                  <a:lnTo>
                    <a:pt x="2479099" y="4314337"/>
                  </a:lnTo>
                  <a:lnTo>
                    <a:pt x="2480513" y="4226407"/>
                  </a:lnTo>
                  <a:lnTo>
                    <a:pt x="2480513" y="152082"/>
                  </a:lnTo>
                  <a:lnTo>
                    <a:pt x="2479099" y="64159"/>
                  </a:lnTo>
                  <a:lnTo>
                    <a:pt x="2469200" y="19010"/>
                  </a:lnTo>
                  <a:lnTo>
                    <a:pt x="2442333" y="2376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61302" y="4767303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2232000" y="5625002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10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217089" y="5664282"/>
            <a:ext cx="1431468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8145">
              <a:lnSpc>
                <a:spcPct val="100000"/>
              </a:lnSpc>
              <a:spcBef>
                <a:spcPts val="100"/>
              </a:spcBef>
            </a:pPr>
            <a:r>
              <a:rPr sz="900" spc="-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2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入</a:t>
            </a:r>
            <a:r>
              <a:rPr sz="900" spc="-6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力</a:t>
            </a:r>
            <a:r>
              <a:rPr sz="900" spc="-14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エリ</a:t>
            </a:r>
            <a:r>
              <a:rPr lang="ja-JP" altLang="en-US" sz="900" spc="-14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33401" y="2189703"/>
            <a:ext cx="1861820" cy="259715"/>
          </a:xfrm>
          <a:custGeom>
            <a:avLst/>
            <a:gdLst/>
            <a:ahLst/>
            <a:cxnLst/>
            <a:rect l="l" t="t" r="r" b="b"/>
            <a:pathLst>
              <a:path w="1861820" h="259714">
                <a:moveTo>
                  <a:pt x="1861743" y="0"/>
                </a:moveTo>
                <a:lnTo>
                  <a:pt x="302869" y="0"/>
                </a:lnTo>
                <a:lnTo>
                  <a:pt x="0" y="259194"/>
                </a:lnTo>
                <a:lnTo>
                  <a:pt x="1861743" y="259194"/>
                </a:lnTo>
                <a:lnTo>
                  <a:pt x="1861743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1706784" y="2228980"/>
            <a:ext cx="2152626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">
              <a:lnSpc>
                <a:spcPct val="100000"/>
              </a:lnSpc>
              <a:spcBef>
                <a:spcPts val="100"/>
              </a:spcBef>
            </a:pPr>
            <a:r>
              <a:rPr sz="900" spc="-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対</a:t>
            </a:r>
            <a:r>
              <a:rPr sz="900" spc="-3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情</a:t>
            </a:r>
            <a:r>
              <a:rPr sz="900" spc="-55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報</a:t>
            </a:r>
            <a:r>
              <a:rPr sz="900" spc="-14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エリ</a:t>
            </a:r>
            <a:r>
              <a:rPr lang="ja-JP" altLang="en-US" sz="900" spc="-14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841296" y="9648003"/>
            <a:ext cx="992747" cy="337765"/>
            <a:chOff x="2841296" y="9648003"/>
            <a:chExt cx="992747" cy="337765"/>
          </a:xfrm>
        </p:grpSpPr>
        <p:sp>
          <p:nvSpPr>
            <p:cNvPr id="22" name="object 22"/>
            <p:cNvSpPr/>
            <p:nvPr/>
          </p:nvSpPr>
          <p:spPr>
            <a:xfrm>
              <a:off x="2841296" y="9814953"/>
              <a:ext cx="431800" cy="170815"/>
            </a:xfrm>
            <a:custGeom>
              <a:avLst/>
              <a:gdLst/>
              <a:ahLst/>
              <a:cxnLst/>
              <a:rect l="l" t="t" r="r" b="b"/>
              <a:pathLst>
                <a:path w="431800" h="170815">
                  <a:moveTo>
                    <a:pt x="27470" y="0"/>
                  </a:moveTo>
                  <a:lnTo>
                    <a:pt x="11588" y="429"/>
                  </a:lnTo>
                  <a:lnTo>
                    <a:pt x="3433" y="3433"/>
                  </a:lnTo>
                  <a:lnTo>
                    <a:pt x="429" y="11588"/>
                  </a:lnTo>
                  <a:lnTo>
                    <a:pt x="0" y="27470"/>
                  </a:lnTo>
                  <a:lnTo>
                    <a:pt x="0" y="143192"/>
                  </a:lnTo>
                  <a:lnTo>
                    <a:pt x="429" y="159066"/>
                  </a:lnTo>
                  <a:lnTo>
                    <a:pt x="3433" y="167217"/>
                  </a:lnTo>
                  <a:lnTo>
                    <a:pt x="11588" y="170220"/>
                  </a:lnTo>
                  <a:lnTo>
                    <a:pt x="27470" y="170649"/>
                  </a:lnTo>
                  <a:lnTo>
                    <a:pt x="404088" y="170649"/>
                  </a:lnTo>
                  <a:lnTo>
                    <a:pt x="419969" y="170220"/>
                  </a:lnTo>
                  <a:lnTo>
                    <a:pt x="428124" y="167217"/>
                  </a:lnTo>
                  <a:lnTo>
                    <a:pt x="431129" y="159066"/>
                  </a:lnTo>
                  <a:lnTo>
                    <a:pt x="431558" y="143192"/>
                  </a:lnTo>
                  <a:lnTo>
                    <a:pt x="431558" y="27470"/>
                  </a:lnTo>
                  <a:lnTo>
                    <a:pt x="431129" y="11588"/>
                  </a:lnTo>
                  <a:lnTo>
                    <a:pt x="428124" y="3433"/>
                  </a:lnTo>
                  <a:lnTo>
                    <a:pt x="419969" y="429"/>
                  </a:lnTo>
                  <a:lnTo>
                    <a:pt x="404088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3007908" y="9648003"/>
              <a:ext cx="826135" cy="207645"/>
            </a:xfrm>
            <a:custGeom>
              <a:avLst/>
              <a:gdLst/>
              <a:ahLst/>
              <a:cxnLst/>
              <a:rect l="l" t="t" r="r" b="b"/>
              <a:pathLst>
                <a:path w="826135" h="207645">
                  <a:moveTo>
                    <a:pt x="826096" y="0"/>
                  </a:moveTo>
                  <a:lnTo>
                    <a:pt x="217424" y="0"/>
                  </a:lnTo>
                  <a:lnTo>
                    <a:pt x="0" y="207365"/>
                  </a:lnTo>
                  <a:lnTo>
                    <a:pt x="826096" y="207365"/>
                  </a:lnTo>
                  <a:lnTo>
                    <a:pt x="826096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309597" y="9676886"/>
            <a:ext cx="450215" cy="135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00" spc="20" dirty="0">
                <a:solidFill>
                  <a:srgbClr val="FFFFFF"/>
                </a:solidFill>
                <a:latin typeface="ＭＳ ゴシック"/>
                <a:cs typeface="ＭＳ ゴシック"/>
              </a:rPr>
              <a:t>確</a:t>
            </a:r>
            <a:r>
              <a:rPr sz="7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定</a:t>
            </a:r>
            <a:r>
              <a:rPr sz="700" spc="-50" dirty="0">
                <a:solidFill>
                  <a:srgbClr val="FFFFFF"/>
                </a:solidFill>
                <a:latin typeface="ＭＳ ゴシック"/>
                <a:cs typeface="ＭＳ ゴシック"/>
              </a:rPr>
              <a:t>ボ</a:t>
            </a:r>
            <a:r>
              <a:rPr sz="700" spc="-75" dirty="0">
                <a:solidFill>
                  <a:srgbClr val="FFFFFF"/>
                </a:solidFill>
                <a:latin typeface="ＭＳ ゴシック"/>
                <a:cs typeface="ＭＳ ゴシック"/>
              </a:rPr>
              <a:t>タン</a:t>
            </a:r>
            <a:endParaRPr sz="700" dirty="0">
              <a:latin typeface="ＭＳ ゴシック"/>
              <a:cs typeface="ＭＳ ゴシック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50441" y="1517458"/>
            <a:ext cx="10845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484000" y="5059803"/>
            <a:ext cx="1375410" cy="259715"/>
          </a:xfrm>
          <a:custGeom>
            <a:avLst/>
            <a:gdLst/>
            <a:ahLst/>
            <a:cxnLst/>
            <a:rect l="l" t="t" r="r" b="b"/>
            <a:pathLst>
              <a:path w="1375410" h="259714">
                <a:moveTo>
                  <a:pt x="1375219" y="0"/>
                </a:moveTo>
                <a:lnTo>
                  <a:pt x="302869" y="0"/>
                </a:lnTo>
                <a:lnTo>
                  <a:pt x="0" y="259194"/>
                </a:lnTo>
                <a:lnTo>
                  <a:pt x="1375219" y="259194"/>
                </a:lnTo>
                <a:lnTo>
                  <a:pt x="137521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2850710" y="5099083"/>
            <a:ext cx="5937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07257" y="5070361"/>
            <a:ext cx="509270" cy="30607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325"/>
              </a:spcBef>
            </a:pP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10001" y="2853003"/>
            <a:ext cx="1861820" cy="259715"/>
          </a:xfrm>
          <a:custGeom>
            <a:avLst/>
            <a:gdLst/>
            <a:ahLst/>
            <a:cxnLst/>
            <a:rect l="l" t="t" r="r" b="b"/>
            <a:pathLst>
              <a:path w="1861820" h="259714">
                <a:moveTo>
                  <a:pt x="1861743" y="0"/>
                </a:moveTo>
                <a:lnTo>
                  <a:pt x="302869" y="0"/>
                </a:lnTo>
                <a:lnTo>
                  <a:pt x="0" y="259194"/>
                </a:lnTo>
                <a:lnTo>
                  <a:pt x="1861743" y="259194"/>
                </a:lnTo>
                <a:lnTo>
                  <a:pt x="1861743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2348957" y="2921042"/>
            <a:ext cx="1750287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>
                <a:solidFill>
                  <a:srgbClr val="FFFFFF"/>
                </a:solidFill>
                <a:latin typeface="ＭＳ ゴシック"/>
                <a:cs typeface="ＭＳ ゴシック"/>
              </a:rPr>
              <a:t>者</a:t>
            </a:r>
            <a:r>
              <a:rPr sz="900" spc="5" dirty="0">
                <a:solidFill>
                  <a:srgbClr val="FFFFFF"/>
                </a:solidFill>
                <a:latin typeface="ＭＳ ゴシック"/>
                <a:cs typeface="ＭＳ ゴシック"/>
              </a:rPr>
              <a:t>情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報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入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力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エリ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34429" y="2892282"/>
            <a:ext cx="1270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870299" y="2778304"/>
            <a:ext cx="3417613" cy="2235214"/>
            <a:chOff x="870299" y="2778304"/>
            <a:chExt cx="3417613" cy="2235214"/>
          </a:xfrm>
        </p:grpSpPr>
        <p:sp>
          <p:nvSpPr>
            <p:cNvPr id="39" name="object 39"/>
            <p:cNvSpPr/>
            <p:nvPr/>
          </p:nvSpPr>
          <p:spPr>
            <a:xfrm>
              <a:off x="870299" y="2778304"/>
              <a:ext cx="2449830" cy="1941830"/>
            </a:xfrm>
            <a:custGeom>
              <a:avLst/>
              <a:gdLst/>
              <a:ahLst/>
              <a:cxnLst/>
              <a:rect l="l" t="t" r="r" b="b"/>
              <a:pathLst>
                <a:path w="2449829" h="1941829">
                  <a:moveTo>
                    <a:pt x="89382" y="0"/>
                  </a:moveTo>
                  <a:lnTo>
                    <a:pt x="37708" y="1053"/>
                  </a:lnTo>
                  <a:lnTo>
                    <a:pt x="11172" y="8431"/>
                  </a:lnTo>
                  <a:lnTo>
                    <a:pt x="1396" y="28455"/>
                  </a:lnTo>
                  <a:lnTo>
                    <a:pt x="0" y="67449"/>
                  </a:lnTo>
                  <a:lnTo>
                    <a:pt x="0" y="1874266"/>
                  </a:lnTo>
                  <a:lnTo>
                    <a:pt x="1396" y="1913260"/>
                  </a:lnTo>
                  <a:lnTo>
                    <a:pt x="11172" y="1933284"/>
                  </a:lnTo>
                  <a:lnTo>
                    <a:pt x="37708" y="1940661"/>
                  </a:lnTo>
                  <a:lnTo>
                    <a:pt x="89382" y="1941715"/>
                  </a:lnTo>
                  <a:lnTo>
                    <a:pt x="2360422" y="1941715"/>
                  </a:lnTo>
                  <a:lnTo>
                    <a:pt x="2412096" y="1940661"/>
                  </a:lnTo>
                  <a:lnTo>
                    <a:pt x="2438631" y="1933284"/>
                  </a:lnTo>
                  <a:lnTo>
                    <a:pt x="2448407" y="1913260"/>
                  </a:lnTo>
                  <a:lnTo>
                    <a:pt x="2449804" y="1874266"/>
                  </a:lnTo>
                  <a:lnTo>
                    <a:pt x="2449804" y="67449"/>
                  </a:lnTo>
                  <a:lnTo>
                    <a:pt x="2448407" y="28455"/>
                  </a:lnTo>
                  <a:lnTo>
                    <a:pt x="2438631" y="8431"/>
                  </a:lnTo>
                  <a:lnTo>
                    <a:pt x="2412096" y="1053"/>
                  </a:lnTo>
                  <a:lnTo>
                    <a:pt x="2360422" y="0"/>
                  </a:lnTo>
                  <a:lnTo>
                    <a:pt x="89382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3082047" y="4753803"/>
              <a:ext cx="1205865" cy="259715"/>
            </a:xfrm>
            <a:custGeom>
              <a:avLst/>
              <a:gdLst/>
              <a:ahLst/>
              <a:cxnLst/>
              <a:rect l="l" t="t" r="r" b="b"/>
              <a:pathLst>
                <a:path w="1205864" h="259714">
                  <a:moveTo>
                    <a:pt x="1205547" y="0"/>
                  </a:moveTo>
                  <a:lnTo>
                    <a:pt x="265506" y="0"/>
                  </a:lnTo>
                  <a:lnTo>
                    <a:pt x="0" y="259194"/>
                  </a:lnTo>
                  <a:lnTo>
                    <a:pt x="1205547" y="259194"/>
                  </a:lnTo>
                  <a:lnTo>
                    <a:pt x="1205547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3407257" y="4732032"/>
            <a:ext cx="937894" cy="338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580"/>
              </a:spcBef>
            </a:pP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保</a:t>
            </a:r>
            <a:r>
              <a:rPr sz="900" spc="-90" dirty="0">
                <a:solidFill>
                  <a:srgbClr val="FFFFFF"/>
                </a:solidFill>
                <a:latin typeface="ＭＳ ゴシック"/>
                <a:cs typeface="ＭＳ ゴシック"/>
              </a:rPr>
              <a:t>存</a:t>
            </a:r>
            <a:r>
              <a:rPr sz="900" spc="-120" dirty="0">
                <a:solidFill>
                  <a:srgbClr val="FFFFFF"/>
                </a:solidFill>
                <a:latin typeface="ＭＳ ゴシック"/>
                <a:cs typeface="ＭＳ ゴシック"/>
              </a:rPr>
              <a:t>メ</a:t>
            </a:r>
            <a:r>
              <a:rPr sz="900" spc="-55" dirty="0">
                <a:solidFill>
                  <a:srgbClr val="FFFFFF"/>
                </a:solidFill>
                <a:latin typeface="ＭＳ ゴシック"/>
                <a:cs typeface="ＭＳ ゴシック"/>
              </a:rPr>
              <a:t>ニ</a:t>
            </a:r>
            <a:r>
              <a:rPr sz="900" spc="-120" dirty="0">
                <a:solidFill>
                  <a:srgbClr val="FFFFFF"/>
                </a:solidFill>
                <a:latin typeface="ＭＳ ゴシック"/>
                <a:cs typeface="ＭＳ ゴシック"/>
              </a:rPr>
              <a:t>ュー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43" name="object 43"/>
          <p:cNvSpPr txBox="1"/>
          <p:nvPr/>
        </p:nvSpPr>
        <p:spPr>
          <a:xfrm>
            <a:off x="734402" y="837006"/>
            <a:ext cx="6091555" cy="375744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90"/>
              </a:spcBef>
            </a:pPr>
            <a:r>
              <a:rPr lang="ja-JP" altLang="en-US" sz="2200" spc="55" dirty="0" smtClean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HGPｺﾞｼｯｸE"/>
              </a:rPr>
              <a:t>研修歯科医</a:t>
            </a:r>
            <a:r>
              <a:rPr sz="2200" spc="-10" dirty="0" smtClean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HGPｺﾞｼｯｸE"/>
              </a:rPr>
              <a:t>評</a:t>
            </a:r>
            <a:r>
              <a:rPr sz="2200" spc="-25" dirty="0" smtClean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HGPｺﾞｼｯｸE"/>
              </a:rPr>
              <a:t>価</a:t>
            </a:r>
            <a:r>
              <a:rPr sz="2200" spc="5" dirty="0" smtClean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HGPｺﾞｼｯｸE"/>
              </a:rPr>
              <a:t>票</a:t>
            </a:r>
            <a:r>
              <a:rPr sz="2200" spc="5" dirty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HGPｺﾞｼｯｸE"/>
              </a:rPr>
              <a:t>I／II／III</a:t>
            </a:r>
            <a:endParaRPr sz="2200" dirty="0">
              <a:latin typeface="HGSｺﾞｼｯｸE" panose="020B0900000000000000" pitchFamily="50" charset="-128"/>
              <a:ea typeface="HGSｺﾞｼｯｸE" panose="020B0900000000000000" pitchFamily="50" charset="-128"/>
              <a:cs typeface="HGPｺﾞｼｯｸ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4402" y="651599"/>
            <a:ext cx="6091555" cy="162224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lang="ja-JP" altLang="en-US" sz="1000" spc="15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研修歯科医</a:t>
            </a:r>
            <a:r>
              <a:rPr sz="1000" spc="-35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5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評</a:t>
            </a:r>
            <a:r>
              <a:rPr sz="1000" spc="-10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価</a:t>
            </a:r>
            <a:r>
              <a:rPr sz="1000" spc="-40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 dirty="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700" y="547455"/>
            <a:ext cx="6561750" cy="56724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675"/>
              </a:spcBef>
            </a:pP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家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族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Ⅰ／Ⅱ／Ⅲ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法を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説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明し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2700" marR="68580" indent="128905">
              <a:lnSpc>
                <a:spcPct val="148200"/>
              </a:lnSpc>
            </a:pP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2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病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院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から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受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け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取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直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接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endParaRPr lang="en-US" sz="1000" spc="15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12700" marR="68580" indent="128905">
              <a:lnSpc>
                <a:spcPct val="148200"/>
              </a:lnSpc>
            </a:pP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提</a:t>
            </a:r>
            <a:r>
              <a:rPr sz="1000" spc="-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時</a:t>
            </a:r>
            <a:r>
              <a:rPr sz="1000" spc="-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lang="ja-JP" altLang="en-US"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2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QR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コ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マ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ホ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読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取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セ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spcBef>
                <a:spcPts val="5"/>
              </a:spcBef>
              <a:buSzPct val="90000"/>
              <a:buChar char="■"/>
              <a:tabLst>
                <a:tab pos="140335" algn="l"/>
              </a:tabLst>
            </a:pPr>
            <a:r>
              <a:rPr lang="ja-JP" altLang="en-US" sz="1000" spc="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票</a:t>
            </a:r>
            <a:r>
              <a:rPr sz="1000" spc="-10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入</a:t>
            </a:r>
            <a:r>
              <a:rPr sz="1000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力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対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誤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ない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8580" indent="-128270">
              <a:lnSpc>
                <a:spcPct val="148200"/>
              </a:lnSpc>
              <a:buSzPct val="90000"/>
              <a:buAutoNum type="arabicPeriod"/>
              <a:tabLst>
                <a:tab pos="13843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実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際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/>
            </a:r>
            <a:br>
              <a:rPr 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</a:b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続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柄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該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当</a:t>
            </a:r>
            <a:r>
              <a:rPr sz="1000" spc="-1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も</a:t>
            </a:r>
            <a:r>
              <a:rPr sz="1000" spc="-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lang="ja-JP" altLang="en-US" sz="1000" spc="-10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選択ください。</a:t>
            </a:r>
            <a:endParaRPr sz="1000" dirty="0">
              <a:latin typeface="ＭＳ ゴシック"/>
              <a:cs typeface="ＭＳ ゴシック"/>
            </a:endParaRPr>
          </a:p>
          <a:p>
            <a:pPr marL="137160" indent="-125095">
              <a:lnSpc>
                <a:spcPct val="100000"/>
              </a:lnSpc>
              <a:spcBef>
                <a:spcPts val="580"/>
              </a:spcBef>
              <a:buSzPct val="90000"/>
              <a:buAutoNum type="arabicPeriod"/>
              <a:tabLst>
                <a:tab pos="137795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使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思わ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れる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268605">
              <a:lnSpc>
                <a:spcPct val="100000"/>
              </a:lnSpc>
              <a:spcBef>
                <a:spcPts val="575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：</a:t>
            </a:r>
            <a:endParaRPr sz="1000" dirty="0">
              <a:latin typeface="ＭＳ ゴシック"/>
              <a:cs typeface="ＭＳ ゴシック"/>
            </a:endParaRPr>
          </a:p>
          <a:p>
            <a:pPr marL="396875">
              <a:lnSpc>
                <a:spcPct val="100000"/>
              </a:lnSpc>
              <a:spcBef>
                <a:spcPts val="580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85" dirty="0">
                <a:solidFill>
                  <a:srgbClr val="231F20"/>
                </a:solidFill>
                <a:latin typeface="ＭＳ ゴシック"/>
                <a:cs typeface="ＭＳ ゴシック"/>
              </a:rPr>
              <a:t>Ⅰ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A1</a:t>
            </a:r>
            <a:r>
              <a:rPr sz="1000" spc="-35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Ⅲ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C1</a:t>
            </a:r>
            <a:r>
              <a:rPr sz="1000" spc="-3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れ評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68580" indent="1905">
              <a:lnSpc>
                <a:spcPct val="148200"/>
              </a:lnSpc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2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様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9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ある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endParaRPr lang="en-US" sz="1000" spc="-65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6875" marR="68580" indent="1905">
              <a:lnSpc>
                <a:spcPct val="148200"/>
              </a:lnSpc>
            </a:pP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3065" marR="68580" indent="5080">
              <a:lnSpc>
                <a:spcPct val="148200"/>
              </a:lnSpc>
            </a:pP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加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も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ひ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法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1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マ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1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クリ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項 </a:t>
            </a:r>
            <a:endParaRPr lang="en-US" sz="100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3065" marR="68580" indent="5080">
              <a:lnSpc>
                <a:spcPct val="148200"/>
              </a:lnSpc>
            </a:pP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ち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67945">
              <a:lnSpc>
                <a:spcPct val="148200"/>
              </a:lnSpc>
            </a:pP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総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その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での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反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映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さ </a:t>
            </a:r>
            <a:endParaRPr lang="en-US" sz="100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6875" marR="67945">
              <a:lnSpc>
                <a:spcPct val="148200"/>
              </a:lnSpc>
            </a:pPr>
            <a:r>
              <a:rPr sz="1000" spc="-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5080">
              <a:lnSpc>
                <a:spcPct val="148200"/>
              </a:lnSpc>
            </a:pP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次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31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連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続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 </a:t>
            </a:r>
            <a:endParaRPr lang="en-US" sz="100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6875" marR="5080">
              <a:lnSpc>
                <a:spcPct val="148200"/>
              </a:lnSpc>
            </a:pP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左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8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てか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5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移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も </a:t>
            </a:r>
            <a:endParaRPr lang="en-US" sz="100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6875" marR="5080">
              <a:lnSpc>
                <a:spcPct val="148200"/>
              </a:lnSpc>
            </a:pP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12700" marR="1482725">
              <a:lnSpc>
                <a:spcPct val="148200"/>
              </a:lnSpc>
              <a:buSzPct val="90000"/>
              <a:buAutoNum type="arabicPeriod" startAt="4"/>
              <a:tabLst>
                <a:tab pos="146050" algn="l"/>
              </a:tabLst>
            </a:pPr>
            <a:r>
              <a:rPr lang="ja-JP" altLang="en-US"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何</a:t>
            </a:r>
            <a:r>
              <a:rPr sz="1000" spc="-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1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気</a:t>
            </a:r>
            <a:r>
              <a:rPr sz="1000" spc="-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づ</a:t>
            </a:r>
            <a:r>
              <a:rPr sz="1000" spc="-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等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れば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良</a:t>
            </a:r>
            <a:r>
              <a:rPr sz="1000" spc="-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1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5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改</a:t>
            </a:r>
            <a:r>
              <a:rPr sz="1000" spc="-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善</a:t>
            </a:r>
            <a:r>
              <a:rPr sz="1000" spc="-1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1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欄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ご記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  </a:t>
            </a:r>
            <a:endParaRPr lang="en-US" sz="100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12700" marR="1482725">
              <a:lnSpc>
                <a:spcPct val="148200"/>
              </a:lnSpc>
              <a:buSzPct val="90000"/>
              <a:tabLst>
                <a:tab pos="146050" algn="l"/>
              </a:tabLst>
            </a:pP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5</a:t>
            </a:r>
            <a:r>
              <a:rPr lang="en-US" altLang="ja-JP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.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3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後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録し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251</Words>
  <Application>Microsoft Office PowerPoint</Application>
  <PresentationFormat>ユーザー設定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HGPｺﾞｼｯｸE</vt:lpstr>
      <vt:lpstr>HGSｺﾞｼｯｸE</vt:lpstr>
      <vt:lpstr>HGS明朝E</vt:lpstr>
      <vt:lpstr>ＭＳ Ｐゴシック</vt:lpstr>
      <vt:lpstr>ＭＳ ゴシック</vt:lpstr>
      <vt:lpstr>Arial</vt:lpstr>
      <vt:lpstr>Calibri</vt:lpstr>
      <vt:lpstr>Century Gothic</vt:lpstr>
      <vt:lpstr>Office Theme</vt:lpstr>
      <vt:lpstr>オンライン臨床教育評価システム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EPOC2 manu_kanjya 0331.indd</dc:title>
  <dc:creator>小口 絵理香</dc:creator>
  <cp:lastModifiedBy>寺下 雄也</cp:lastModifiedBy>
  <cp:revision>10</cp:revision>
  <dcterms:created xsi:type="dcterms:W3CDTF">2020-09-14T09:34:15Z</dcterms:created>
  <dcterms:modified xsi:type="dcterms:W3CDTF">2022-03-25T05:12:14Z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2020-03-31T00:00:00Z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2020-09-14T00:00:00Z</vt:filetime>
  </property>
</Properties>
</file>