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38" r:id="rId4"/>
  </p:sldMasterIdLst>
  <p:notesMasterIdLst>
    <p:notesMasterId r:id="rId20"/>
  </p:notesMasterIdLst>
  <p:handoutMasterIdLst>
    <p:handoutMasterId r:id="rId21"/>
  </p:handoutMasterIdLst>
  <p:sldIdLst>
    <p:sldId id="268" r:id="rId5"/>
    <p:sldId id="288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8FB"/>
    <a:srgbClr val="FFFFCC"/>
    <a:srgbClr val="FDC3F2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6" autoAdjust="0"/>
    <p:restoredTop sz="94580"/>
  </p:normalViewPr>
  <p:slideViewPr>
    <p:cSldViewPr snapToGrid="0" snapToObjects="1">
      <p:cViewPr varScale="1">
        <p:scale>
          <a:sx n="72" d="100"/>
          <a:sy n="72" d="100"/>
        </p:scale>
        <p:origin x="5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216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7657B318-4508-4EE9-B617-B8B1B1BA73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552D7B1-295F-4F5D-AE63-19A5369C1D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0CFC9-EABD-4CA9-9D0F-2CA8A3F87793}" type="datetime5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2020/11/05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8F0E684-010B-4ECA-8F3C-BAB116F8F0C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E043518-B470-4124-9943-32E50E47FF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DDCA6-70DE-4A99-B26A-74B1CBBE3756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63859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 noProof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1DC7143A-D495-4804-9214-3DA153ECC477}" type="datetime5">
              <a:rPr kumimoji="1" lang="ja-JP" altLang="en-US" smtClean="0"/>
              <a:t>2020/11/05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noProof="0"/>
              <a:t>マスター テキストの書式設定</a:t>
            </a:r>
          </a:p>
          <a:p>
            <a:pPr lvl="1"/>
            <a:r>
              <a:rPr kumimoji="1" lang="ja-JP" altLang="en-US" noProof="0"/>
              <a:t>第 </a:t>
            </a:r>
            <a:r>
              <a:rPr kumimoji="1" lang="en-US" altLang="ja-JP" noProof="0"/>
              <a:t>2 </a:t>
            </a:r>
            <a:r>
              <a:rPr kumimoji="1" lang="ja-JP" altLang="en-US" noProof="0"/>
              <a:t>レベル</a:t>
            </a:r>
          </a:p>
          <a:p>
            <a:pPr lvl="2"/>
            <a:r>
              <a:rPr kumimoji="1" lang="ja-JP" altLang="en-US" noProof="0"/>
              <a:t>第 </a:t>
            </a:r>
            <a:r>
              <a:rPr kumimoji="1" lang="en-US" altLang="ja-JP" noProof="0"/>
              <a:t>3 </a:t>
            </a:r>
            <a:r>
              <a:rPr kumimoji="1" lang="ja-JP" altLang="en-US" noProof="0"/>
              <a:t>レベル</a:t>
            </a:r>
          </a:p>
          <a:p>
            <a:pPr lvl="3"/>
            <a:r>
              <a:rPr kumimoji="1" lang="ja-JP" altLang="en-US" noProof="0"/>
              <a:t>第 </a:t>
            </a:r>
            <a:r>
              <a:rPr kumimoji="1" lang="en-US" altLang="ja-JP" noProof="0"/>
              <a:t>4 </a:t>
            </a:r>
            <a:r>
              <a:rPr kumimoji="1" lang="ja-JP" altLang="en-US" noProof="0"/>
              <a:t>レベル</a:t>
            </a:r>
          </a:p>
          <a:p>
            <a:pPr lvl="4"/>
            <a:r>
              <a:rPr kumimoji="1" lang="ja-JP" altLang="en-US" noProof="0"/>
              <a:t>第 </a:t>
            </a:r>
            <a:r>
              <a:rPr kumimoji="1" lang="en-US" altLang="ja-JP" noProof="0"/>
              <a:t>5 </a:t>
            </a:r>
            <a:r>
              <a:rPr kumimoji="1"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 noProof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EF9FB12D-CEB5-4B93-AC57-C3B23CAAC5DC}" type="slidenum">
              <a:rPr kumimoji="1" lang="en-US" altLang="ja-JP" noProof="0" smtClean="0"/>
              <a:pPr/>
              <a:t>‹#›</a:t>
            </a:fld>
            <a:endParaRPr kumimoji="1"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6930860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FB12D-CEB5-4B93-AC57-C3B23CAAC5DC}" type="slidenum">
              <a:rPr kumimoji="1" lang="en-US" altLang="ja-JP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5829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FB12D-CEB5-4B93-AC57-C3B23CAAC5DC}" type="slidenum">
              <a:rPr kumimoji="1" lang="en-US" altLang="ja-JP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7627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FB12D-CEB5-4B93-AC57-C3B23CAAC5DC}" type="slidenum">
              <a:rPr kumimoji="1" lang="en-US" altLang="ja-JP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5828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FB12D-CEB5-4B93-AC57-C3B23CAAC5DC}" type="slidenum">
              <a:rPr kumimoji="1" lang="en-US" altLang="ja-JP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1126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FB12D-CEB5-4B93-AC57-C3B23CAAC5DC}" type="slidenum">
              <a:rPr kumimoji="1" lang="en-US" altLang="ja-JP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4229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FB12D-CEB5-4B93-AC57-C3B23CAAC5DC}" type="slidenum">
              <a:rPr kumimoji="1" lang="en-US" altLang="ja-JP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813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FB12D-CEB5-4B93-AC57-C3B23CAAC5DC}" type="slidenum">
              <a:rPr kumimoji="1" lang="en-US" altLang="ja-JP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9853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FB12D-CEB5-4B93-AC57-C3B23CAAC5DC}" type="slidenum">
              <a:rPr kumimoji="1" lang="en-US" altLang="ja-JP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5386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FB12D-CEB5-4B93-AC57-C3B23CAAC5DC}" type="slidenum">
              <a:rPr kumimoji="1" lang="en-US" altLang="ja-JP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6616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FB12D-CEB5-4B93-AC57-C3B23CAAC5DC}" type="slidenum">
              <a:rPr kumimoji="1" lang="en-US" altLang="ja-JP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7644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FB12D-CEB5-4B93-AC57-C3B23CAAC5DC}" type="slidenum">
              <a:rPr kumimoji="1" lang="en-US" altLang="ja-JP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3696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FB12D-CEB5-4B93-AC57-C3B23CAAC5DC}" type="slidenum">
              <a:rPr kumimoji="1" lang="en-US" altLang="ja-JP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3453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FB12D-CEB5-4B93-AC57-C3B23CAAC5DC}" type="slidenum">
              <a:rPr kumimoji="1" lang="en-US" altLang="ja-JP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2717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FB12D-CEB5-4B93-AC57-C3B23CAAC5DC}" type="slidenum">
              <a:rPr kumimoji="1" lang="en-US" altLang="ja-JP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8521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FB12D-CEB5-4B93-AC57-C3B23CAAC5DC}" type="slidenum">
              <a:rPr kumimoji="1" lang="en-US" altLang="ja-JP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696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2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6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6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3"/>
            <a:ext cx="2743200" cy="365125"/>
          </a:xfrm>
        </p:spPr>
        <p:txBody>
          <a:bodyPr/>
          <a:lstStyle/>
          <a:p>
            <a:pPr rtl="0"/>
            <a:fld id="{9DD5F0F7-968B-4D4F-B6C9-6F90AFB5592D}" type="datetime5">
              <a:rPr lang="ja-JP" altLang="en-US" noProof="0" smtClean="0"/>
              <a:t>2020/11/05</a:t>
            </a:fld>
            <a:endParaRPr lang="ja-JP" alt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5" y="5410203"/>
            <a:ext cx="5124887" cy="365125"/>
          </a:xfrm>
        </p:spPr>
        <p:txBody>
          <a:bodyPr/>
          <a:lstStyle/>
          <a:p>
            <a:pPr rtl="0"/>
            <a:endParaRPr lang="ja-JP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3" y="5410201"/>
            <a:ext cx="771089" cy="365125"/>
          </a:xfrm>
        </p:spPr>
        <p:txBody>
          <a:bodyPr/>
          <a:lstStyle/>
          <a:p>
            <a:pPr rtl="0"/>
            <a:fld id="{D57F1E4F-1CFF-5643-939E-217C01CDF565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267154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4304666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5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5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1FF4-7A0F-44C9-8B40-1A90E63AE3A7}" type="datetime5">
              <a:rPr lang="ja-JP" altLang="en-US" noProof="0" smtClean="0"/>
              <a:t>2020/11/05</a:t>
            </a:fld>
            <a:endParaRPr lang="ja-JP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100001047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7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419601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1FF4-7A0F-44C9-8B40-1A90E63AE3A7}" type="datetime5">
              <a:rPr lang="ja-JP" altLang="en-US" noProof="0" smtClean="0"/>
              <a:t>2020/11/05</a:t>
            </a:fld>
            <a:endParaRPr lang="ja-JP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128826462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1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3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1FF4-7A0F-44C9-8B40-1A90E63AE3A7}" type="datetime5">
              <a:rPr lang="ja-JP" altLang="en-US" noProof="0" smtClean="0"/>
              <a:t>2020/11/05</a:t>
            </a:fld>
            <a:endParaRPr lang="ja-JP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1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688500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2134043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5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1FF4-7A0F-44C9-8B40-1A90E63AE3A7}" type="datetime5">
              <a:rPr lang="ja-JP" altLang="en-US" noProof="0" smtClean="0"/>
              <a:t>2020/11/05</a:t>
            </a:fld>
            <a:endParaRPr lang="ja-JP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9139094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4" y="609600"/>
            <a:ext cx="9905999" cy="1905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1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9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8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4" y="3363435"/>
            <a:ext cx="3195831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3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3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1FF4-7A0F-44C9-8B40-1A90E63AE3A7}" type="datetime5">
              <a:rPr lang="ja-JP" altLang="en-US" noProof="0" smtClean="0"/>
              <a:t>2020/11/05</a:t>
            </a:fld>
            <a:endParaRPr lang="ja-JP" alt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59005042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9" cy="1905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60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4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8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4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3" y="4980856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1FF4-7A0F-44C9-8B40-1A90E63AE3A7}" type="datetime5">
              <a:rPr lang="ja-JP" altLang="en-US" noProof="0" smtClean="0"/>
              <a:t>2020/11/05</a:t>
            </a:fld>
            <a:endParaRPr lang="ja-JP" alt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1890495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1FF4-7A0F-44C9-8B40-1A90E63AE3A7}" type="datetime5">
              <a:rPr lang="ja-JP" altLang="en-US" noProof="0" smtClean="0"/>
              <a:t>2020/11/05</a:t>
            </a:fld>
            <a:endParaRPr lang="ja-JP" alt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48911846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1" y="609601"/>
            <a:ext cx="2005011" cy="5181601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601"/>
            <a:ext cx="7748591" cy="5181601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1FF4-7A0F-44C9-8B40-1A90E63AE3A7}" type="datetime5">
              <a:rPr lang="ja-JP" altLang="en-US" noProof="0" smtClean="0"/>
              <a:t>2020/11/05</a:t>
            </a:fld>
            <a:endParaRPr lang="ja-JP" alt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33594802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71B47DA-6201-4F96-9DD8-64A82CAF10AC}" type="datetime5">
              <a:rPr lang="ja-JP" altLang="en-US" noProof="0" smtClean="0"/>
              <a:t>2020/11/05</a:t>
            </a:fld>
            <a:endParaRPr lang="ja-JP" alt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ja-JP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1729952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8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1FF4-7A0F-44C9-8B40-1A90E63AE3A7}" type="datetime5">
              <a:rPr lang="ja-JP" altLang="en-US" noProof="0" smtClean="0"/>
              <a:t>2020/11/05</a:t>
            </a:fld>
            <a:endParaRPr lang="ja-JP" alt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4954723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1" y="2249486"/>
            <a:ext cx="4878389" cy="354171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2249486"/>
            <a:ext cx="4875211" cy="354171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1FF4-7A0F-44C9-8B40-1A90E63AE3A7}" type="datetime5">
              <a:rPr lang="ja-JP" altLang="en-US" noProof="0" smtClean="0"/>
              <a:t>2020/11/05</a:t>
            </a:fld>
            <a:endParaRPr lang="ja-JP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62757992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8"/>
            <a:ext cx="9906000" cy="1477961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21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1" y="3073399"/>
            <a:ext cx="4878391" cy="2717801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9"/>
            <a:ext cx="4875211" cy="2717801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4422D89-EDC2-4D19-BEF9-432024B15E0B}" type="datetime5">
              <a:rPr lang="ja-JP" altLang="en-US" noProof="0" smtClean="0"/>
              <a:t>2020/11/05</a:t>
            </a:fld>
            <a:endParaRPr lang="ja-JP" alt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ja-JP" altLang="en-US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752093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9A6CF18-F696-414F-8D32-8CDDB8C9872F}" type="datetime5">
              <a:rPr lang="ja-JP" altLang="en-US" noProof="0" smtClean="0"/>
              <a:t>2020/11/05</a:t>
            </a:fld>
            <a:endParaRPr lang="ja-JP" alt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ja-JP" alt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635854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1FF4-7A0F-44C9-8B40-1A90E63AE3A7}" type="datetime5">
              <a:rPr lang="ja-JP" altLang="en-US" noProof="0" smtClean="0"/>
              <a:t>2020/11/05</a:t>
            </a:fld>
            <a:endParaRPr lang="ja-JP" altLang="en-U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158011419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6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1" y="592666"/>
            <a:ext cx="5891209" cy="5198534"/>
          </a:xfrm>
        </p:spPr>
        <p:txBody>
          <a:bodyPr anchor="ctr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6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1FF4-7A0F-44C9-8B40-1A90E63AE3A7}" type="datetime5">
              <a:rPr lang="ja-JP" altLang="en-US" noProof="0" smtClean="0"/>
              <a:t>2020/11/05</a:t>
            </a:fld>
            <a:endParaRPr lang="ja-JP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64884744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4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3"/>
            <a:ext cx="3666691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1FF4-7A0F-44C9-8B40-1A90E63AE3A7}" type="datetime5">
              <a:rPr lang="ja-JP" altLang="en-US" noProof="0" smtClean="0"/>
              <a:t>2020/11/05</a:t>
            </a:fld>
            <a:endParaRPr lang="ja-JP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58043290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2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4" y="618518"/>
            <a:ext cx="99059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4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A1FF4-7A0F-44C9-8B40-1A90E63AE3A7}" type="datetime5">
              <a:rPr lang="ja-JP" altLang="en-US" noProof="0" smtClean="0"/>
              <a:t>2020/11/05</a:t>
            </a:fld>
            <a:endParaRPr lang="ja-JP" alt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7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1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2" y="5883276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6670648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  <p:sldLayoutId id="2147483855" r:id="rId17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kumimoji="1"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10" Type="http://schemas.openxmlformats.org/officeDocument/2006/relationships/image" Target="../media/image32.png"/><Relationship Id="rId4" Type="http://schemas.openxmlformats.org/officeDocument/2006/relationships/image" Target="../media/image18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/>
            </a:gs>
            <a:gs pos="37000">
              <a:srgbClr val="FFFFCC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5" y="1361221"/>
            <a:ext cx="8791575" cy="922714"/>
          </a:xfrm>
        </p:spPr>
        <p:txBody>
          <a:bodyPr rtlCol="0">
            <a:normAutofit/>
          </a:bodyPr>
          <a:lstStyle/>
          <a:p>
            <a:r>
              <a:rPr lang="en-US" altLang="ja-JP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UMIN</a:t>
            </a:r>
            <a:br>
              <a:rPr lang="en-US" altLang="ja-JP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医学研究支援（症例登録割付）システムクラウド版</a:t>
            </a:r>
            <a:endParaRPr lang="ja-JP" altLang="en-US" sz="3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876425" y="2283935"/>
            <a:ext cx="838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800" b="1" dirty="0">
                <a:solidFill>
                  <a:schemeClr val="bg1"/>
                </a:solidFill>
                <a:latin typeface="Arial Black" panose="020B0A04020102020204" pitchFamily="34" charset="0"/>
                <a:ea typeface="メイリオ" panose="020B0604030504040204" pitchFamily="50" charset="-128"/>
              </a:rPr>
              <a:t>INDICE cloud</a:t>
            </a:r>
            <a:endParaRPr lang="ja-JP" altLang="en-US" sz="8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65" y="6104032"/>
            <a:ext cx="11232011" cy="74805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64" y="246151"/>
            <a:ext cx="2495075" cy="95400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876426" y="3822202"/>
            <a:ext cx="94179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b="1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研究参加者用</a:t>
            </a:r>
            <a:r>
              <a:rPr lang="ja-JP" altLang="en-US" sz="4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操作手順（簡易版）</a:t>
            </a:r>
            <a:endParaRPr lang="ja-JP" altLang="en-US" sz="4800" dirty="0"/>
          </a:p>
        </p:txBody>
      </p:sp>
      <p:sp>
        <p:nvSpPr>
          <p:cNvPr id="8" name="正方形/長方形 7"/>
          <p:cNvSpPr/>
          <p:nvPr/>
        </p:nvSpPr>
        <p:spPr>
          <a:xfrm>
            <a:off x="2706052" y="4919643"/>
            <a:ext cx="7132320" cy="1005840"/>
          </a:xfrm>
          <a:prstGeom prst="rect">
            <a:avLst/>
          </a:prstGeom>
          <a:solidFill>
            <a:srgbClr val="FE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本手順書は基本的な操作方法を記載しております。</a:t>
            </a:r>
            <a:endParaRPr lang="en-US" altLang="ja-JP" sz="16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お気づきになられた点など、貴</a:t>
            </a:r>
            <a:r>
              <a:rPr lang="ja-JP" altLang="en-US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プロジェクトに沿った内容に修正</a:t>
            </a:r>
            <a:r>
              <a:rPr lang="ja-JP" altLang="en-US" sz="1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いただき、オリジナルの操作マニュアルを参加者</a:t>
            </a:r>
            <a:r>
              <a:rPr lang="ja-JP" altLang="en-US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様に配布</a:t>
            </a:r>
            <a:r>
              <a:rPr lang="ja-JP" altLang="en-US" sz="1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いただければ幸いに存じます。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1294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/>
            </a:gs>
            <a:gs pos="44000">
              <a:srgbClr val="FFFFCC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455165" y="329422"/>
            <a:ext cx="73828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経過・記録等の登録（</a:t>
            </a:r>
            <a:r>
              <a:rPr lang="en-US" altLang="ja-JP" sz="4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4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ja-JP" altLang="en-US" sz="4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65" y="6104032"/>
            <a:ext cx="11232011" cy="748051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758" y="1129580"/>
            <a:ext cx="4423776" cy="26606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4" name="線吹き出し 2 (枠付き) 43"/>
          <p:cNvSpPr/>
          <p:nvPr/>
        </p:nvSpPr>
        <p:spPr>
          <a:xfrm>
            <a:off x="656336" y="2125181"/>
            <a:ext cx="2029627" cy="495612"/>
          </a:xfrm>
          <a:prstGeom prst="borderCallout2">
            <a:avLst>
              <a:gd name="adj1" fmla="val 98647"/>
              <a:gd name="adj2" fmla="val 82638"/>
              <a:gd name="adj3" fmla="val 157014"/>
              <a:gd name="adj4" fmla="val 82745"/>
              <a:gd name="adj5" fmla="val 156485"/>
              <a:gd name="adj6" fmla="val 10181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00" dirty="0">
                <a:solidFill>
                  <a:schemeClr val="bg1"/>
                </a:solidFill>
              </a:rPr>
              <a:t>登録番号</a:t>
            </a:r>
            <a:r>
              <a:rPr kumimoji="1" lang="ja-JP" altLang="en-US" sz="1000" dirty="0" smtClean="0">
                <a:solidFill>
                  <a:schemeClr val="bg1"/>
                </a:solidFill>
              </a:rPr>
              <a:t>に紐づいた各フォームにアクセスし、登録作業が行えます。</a:t>
            </a:r>
            <a:endParaRPr kumimoji="1" lang="en-US" altLang="ja-JP" sz="1000" dirty="0" smtClean="0">
              <a:solidFill>
                <a:schemeClr val="bg1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709" y="457411"/>
            <a:ext cx="4878467" cy="5594572"/>
          </a:xfrm>
          <a:prstGeom prst="rect">
            <a:avLst/>
          </a:prstGeom>
        </p:spPr>
      </p:pic>
      <p:sp>
        <p:nvSpPr>
          <p:cNvPr id="6" name="楕円 5"/>
          <p:cNvSpPr/>
          <p:nvPr/>
        </p:nvSpPr>
        <p:spPr>
          <a:xfrm>
            <a:off x="2776451" y="2792946"/>
            <a:ext cx="773084" cy="1879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3549535" y="1878676"/>
            <a:ext cx="3259174" cy="988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線吹き出し 2 (枠付き) 22"/>
          <p:cNvSpPr/>
          <p:nvPr/>
        </p:nvSpPr>
        <p:spPr>
          <a:xfrm>
            <a:off x="9455143" y="2202767"/>
            <a:ext cx="2090085" cy="836051"/>
          </a:xfrm>
          <a:prstGeom prst="borderCallout2">
            <a:avLst>
              <a:gd name="adj1" fmla="val 453"/>
              <a:gd name="adj2" fmla="val 8485"/>
              <a:gd name="adj3" fmla="val -19834"/>
              <a:gd name="adj4" fmla="val 2981"/>
              <a:gd name="adj5" fmla="val -67538"/>
              <a:gd name="adj6" fmla="val -3697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00" dirty="0" smtClean="0">
                <a:solidFill>
                  <a:schemeClr val="bg1"/>
                </a:solidFill>
              </a:rPr>
              <a:t>数値項目としている場合、和・欧文はエラーとなります。また、小数点以下の有無も設定してある場合がございますので、研究事務局にご確認ください。</a:t>
            </a:r>
            <a:endParaRPr kumimoji="1" lang="en-US" altLang="ja-JP" sz="1000" dirty="0" smtClean="0">
              <a:solidFill>
                <a:schemeClr val="bg1"/>
              </a:solidFill>
            </a:endParaRPr>
          </a:p>
        </p:txBody>
      </p:sp>
      <p:sp>
        <p:nvSpPr>
          <p:cNvPr id="19" name="線吹き出し 2 (枠付き) 18"/>
          <p:cNvSpPr/>
          <p:nvPr/>
        </p:nvSpPr>
        <p:spPr>
          <a:xfrm>
            <a:off x="9247942" y="3689213"/>
            <a:ext cx="2157120" cy="345490"/>
          </a:xfrm>
          <a:prstGeom prst="borderCallout2">
            <a:avLst>
              <a:gd name="adj1" fmla="val 453"/>
              <a:gd name="adj2" fmla="val 8485"/>
              <a:gd name="adj3" fmla="val -37731"/>
              <a:gd name="adj4" fmla="val 5765"/>
              <a:gd name="adj5" fmla="val -37709"/>
              <a:gd name="adj6" fmla="val -1589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00" dirty="0" smtClean="0">
                <a:solidFill>
                  <a:schemeClr val="bg1"/>
                </a:solidFill>
              </a:rPr>
              <a:t>チェックボックス項目は、複数選択が可能です。</a:t>
            </a:r>
            <a:endParaRPr kumimoji="1" lang="en-US" altLang="ja-JP" sz="1000" dirty="0" smtClean="0">
              <a:solidFill>
                <a:schemeClr val="bg1"/>
              </a:solidFill>
            </a:endParaRPr>
          </a:p>
        </p:txBody>
      </p:sp>
      <p:sp>
        <p:nvSpPr>
          <p:cNvPr id="20" name="線吹き出し 2 (枠付き) 19"/>
          <p:cNvSpPr/>
          <p:nvPr/>
        </p:nvSpPr>
        <p:spPr>
          <a:xfrm>
            <a:off x="9388108" y="1129580"/>
            <a:ext cx="2157120" cy="483777"/>
          </a:xfrm>
          <a:prstGeom prst="borderCallout2">
            <a:avLst>
              <a:gd name="adj1" fmla="val 453"/>
              <a:gd name="adj2" fmla="val 8485"/>
              <a:gd name="adj3" fmla="val -72097"/>
              <a:gd name="adj4" fmla="val 3453"/>
              <a:gd name="adj5" fmla="val -109877"/>
              <a:gd name="adj6" fmla="val -2591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00" dirty="0" smtClean="0">
                <a:solidFill>
                  <a:schemeClr val="bg1"/>
                </a:solidFill>
              </a:rPr>
              <a:t>登録番号が表示されていますので、</a:t>
            </a:r>
            <a:endParaRPr kumimoji="1" lang="en-US" altLang="ja-JP" sz="1000" dirty="0" smtClean="0">
              <a:solidFill>
                <a:schemeClr val="bg1"/>
              </a:solidFill>
            </a:endParaRPr>
          </a:p>
          <a:p>
            <a:r>
              <a:rPr kumimoji="1" lang="ja-JP" altLang="en-US" sz="1000" dirty="0">
                <a:solidFill>
                  <a:schemeClr val="bg1"/>
                </a:solidFill>
              </a:rPr>
              <a:t>該当</a:t>
            </a:r>
            <a:r>
              <a:rPr kumimoji="1" lang="ja-JP" altLang="en-US" sz="1000" dirty="0" smtClean="0">
                <a:solidFill>
                  <a:schemeClr val="bg1"/>
                </a:solidFill>
              </a:rPr>
              <a:t>症例に紐づいているフォームかご確認いただけます。</a:t>
            </a:r>
            <a:endParaRPr kumimoji="1" lang="en-US" altLang="ja-JP" sz="1000" dirty="0" smtClean="0">
              <a:solidFill>
                <a:schemeClr val="bg1"/>
              </a:solidFill>
            </a:endParaRPr>
          </a:p>
        </p:txBody>
      </p:sp>
      <p:sp>
        <p:nvSpPr>
          <p:cNvPr id="21" name="線吹き出し 2 (枠付き) 20"/>
          <p:cNvSpPr/>
          <p:nvPr/>
        </p:nvSpPr>
        <p:spPr>
          <a:xfrm>
            <a:off x="3449782" y="4034701"/>
            <a:ext cx="3072840" cy="821913"/>
          </a:xfrm>
          <a:prstGeom prst="borderCallout2">
            <a:avLst>
              <a:gd name="adj1" fmla="val 68941"/>
              <a:gd name="adj2" fmla="val 99751"/>
              <a:gd name="adj3" fmla="val 70043"/>
              <a:gd name="adj4" fmla="val 174654"/>
              <a:gd name="adj5" fmla="val 199431"/>
              <a:gd name="adj6" fmla="val 20408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00" dirty="0" smtClean="0">
                <a:solidFill>
                  <a:schemeClr val="bg1"/>
                </a:solidFill>
              </a:rPr>
              <a:t>自施設で登録されている症例一覧画面に移動します。間違えて</a:t>
            </a:r>
            <a:r>
              <a:rPr kumimoji="1" lang="ja-JP" altLang="en-US" sz="1000" dirty="0">
                <a:solidFill>
                  <a:schemeClr val="bg1"/>
                </a:solidFill>
              </a:rPr>
              <a:t>移動</a:t>
            </a:r>
            <a:r>
              <a:rPr kumimoji="1" lang="ja-JP" altLang="en-US" sz="1000" dirty="0" smtClean="0">
                <a:solidFill>
                  <a:schemeClr val="bg1"/>
                </a:solidFill>
              </a:rPr>
              <a:t>してしまった時などにお使いください。</a:t>
            </a:r>
            <a:endParaRPr kumimoji="1" lang="en-US" altLang="ja-JP" sz="1000" dirty="0" smtClean="0">
              <a:solidFill>
                <a:schemeClr val="bg1"/>
              </a:solidFill>
            </a:endParaRPr>
          </a:p>
          <a:p>
            <a:r>
              <a:rPr kumimoji="1" lang="ja-JP" altLang="en-US" sz="1000" dirty="0" smtClean="0">
                <a:solidFill>
                  <a:schemeClr val="bg1"/>
                </a:solidFill>
              </a:rPr>
              <a:t>尚、自動更新機能はございません。入力</a:t>
            </a:r>
            <a:r>
              <a:rPr kumimoji="1" lang="ja-JP" altLang="en-US" sz="1000" dirty="0">
                <a:solidFill>
                  <a:schemeClr val="bg1"/>
                </a:solidFill>
              </a:rPr>
              <a:t>されて</a:t>
            </a:r>
            <a:r>
              <a:rPr kumimoji="1" lang="ja-JP" altLang="en-US" sz="1000" dirty="0" smtClean="0">
                <a:solidFill>
                  <a:schemeClr val="bg1"/>
                </a:solidFill>
              </a:rPr>
              <a:t>いる値は登録されていませんので、ご注意ください。</a:t>
            </a:r>
            <a:endParaRPr kumimoji="1" lang="en-US" altLang="ja-JP" sz="1000" dirty="0" smtClean="0">
              <a:solidFill>
                <a:schemeClr val="bg1"/>
              </a:solidFill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4146610" y="3689212"/>
            <a:ext cx="317325" cy="34549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線吹き出し 2 (枠付き) 21"/>
          <p:cNvSpPr/>
          <p:nvPr/>
        </p:nvSpPr>
        <p:spPr>
          <a:xfrm>
            <a:off x="2255520" y="5202104"/>
            <a:ext cx="3072840" cy="662475"/>
          </a:xfrm>
          <a:prstGeom prst="borderCallout2">
            <a:avLst>
              <a:gd name="adj1" fmla="val 68941"/>
              <a:gd name="adj2" fmla="val 99751"/>
              <a:gd name="adj3" fmla="val 70043"/>
              <a:gd name="adj4" fmla="val 174654"/>
              <a:gd name="adj5" fmla="val 93235"/>
              <a:gd name="adj6" fmla="val 21300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00" dirty="0" smtClean="0">
                <a:solidFill>
                  <a:schemeClr val="bg1"/>
                </a:solidFill>
              </a:rPr>
              <a:t>初期登録画面同様、必要な項目のご入力が終わりましたら、「確認」ボタンをクリックしてください。</a:t>
            </a:r>
            <a:endParaRPr kumimoji="1" lang="en-US" altLang="ja-JP" sz="1000" dirty="0" smtClean="0">
              <a:solidFill>
                <a:schemeClr val="bg1"/>
              </a:solidFill>
            </a:endParaRPr>
          </a:p>
          <a:p>
            <a:r>
              <a:rPr kumimoji="1" lang="ja-JP" altLang="en-US" sz="1000" dirty="0">
                <a:solidFill>
                  <a:schemeClr val="bg1"/>
                </a:solidFill>
              </a:rPr>
              <a:t>エラー入力</a:t>
            </a:r>
            <a:r>
              <a:rPr kumimoji="1" lang="ja-JP" altLang="en-US" sz="1000" dirty="0" smtClean="0">
                <a:solidFill>
                  <a:schemeClr val="bg1"/>
                </a:solidFill>
              </a:rPr>
              <a:t>がある場合はメッセージが表示されます。</a:t>
            </a:r>
            <a:endParaRPr kumimoji="1" lang="en-US" altLang="ja-JP" sz="1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34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/>
            </a:gs>
            <a:gs pos="44000">
              <a:srgbClr val="FFFFCC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65" y="880290"/>
            <a:ext cx="3120556" cy="51040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18" y="1021516"/>
            <a:ext cx="5085914" cy="482156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正方形/長方形 2"/>
          <p:cNvSpPr/>
          <p:nvPr/>
        </p:nvSpPr>
        <p:spPr>
          <a:xfrm>
            <a:off x="455165" y="329422"/>
            <a:ext cx="73828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経過・記録等の登録（</a:t>
            </a:r>
            <a:r>
              <a:rPr lang="en-US" altLang="ja-JP" sz="4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4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ja-JP" altLang="en-US" sz="4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65" y="6104032"/>
            <a:ext cx="11232011" cy="748051"/>
          </a:xfrm>
          <a:prstGeom prst="rect">
            <a:avLst/>
          </a:prstGeom>
        </p:spPr>
      </p:pic>
      <p:sp>
        <p:nvSpPr>
          <p:cNvPr id="22" name="線吹き出し 2 (枠付き) 21"/>
          <p:cNvSpPr/>
          <p:nvPr/>
        </p:nvSpPr>
        <p:spPr>
          <a:xfrm>
            <a:off x="2013115" y="4034703"/>
            <a:ext cx="3072840" cy="662475"/>
          </a:xfrm>
          <a:prstGeom prst="borderCallout2">
            <a:avLst>
              <a:gd name="adj1" fmla="val 100311"/>
              <a:gd name="adj2" fmla="val 11020"/>
              <a:gd name="adj3" fmla="val 157879"/>
              <a:gd name="adj4" fmla="val 10717"/>
              <a:gd name="adj5" fmla="val 263888"/>
              <a:gd name="adj6" fmla="val 173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00" dirty="0" smtClean="0">
                <a:solidFill>
                  <a:schemeClr val="bg1"/>
                </a:solidFill>
              </a:rPr>
              <a:t>必要な項目のご入力が終わりましたら、「確認」ボタンを</a:t>
            </a:r>
            <a:r>
              <a:rPr kumimoji="1" lang="ja-JP" altLang="en-US" sz="1000" dirty="0">
                <a:solidFill>
                  <a:schemeClr val="bg1"/>
                </a:solidFill>
              </a:rPr>
              <a:t>クリック</a:t>
            </a:r>
            <a:r>
              <a:rPr kumimoji="1" lang="ja-JP" altLang="en-US" sz="1000" dirty="0" smtClean="0">
                <a:solidFill>
                  <a:schemeClr val="bg1"/>
                </a:solidFill>
              </a:rPr>
              <a:t>してください。</a:t>
            </a:r>
            <a:endParaRPr kumimoji="1" lang="en-US" altLang="ja-JP" sz="1000" dirty="0" smtClean="0">
              <a:solidFill>
                <a:schemeClr val="bg1"/>
              </a:solidFill>
            </a:endParaRPr>
          </a:p>
          <a:p>
            <a:r>
              <a:rPr kumimoji="1" lang="ja-JP" altLang="en-US" sz="1000" dirty="0">
                <a:solidFill>
                  <a:schemeClr val="bg1"/>
                </a:solidFill>
              </a:rPr>
              <a:t>エラー入力</a:t>
            </a:r>
            <a:r>
              <a:rPr kumimoji="1" lang="ja-JP" altLang="en-US" sz="1000" dirty="0" smtClean="0">
                <a:solidFill>
                  <a:schemeClr val="bg1"/>
                </a:solidFill>
              </a:rPr>
              <a:t>がある場合はメッセージが表示されます。</a:t>
            </a:r>
            <a:endParaRPr kumimoji="1" lang="en-US" altLang="ja-JP" sz="1000" dirty="0" smtClean="0">
              <a:solidFill>
                <a:schemeClr val="bg1"/>
              </a:solidFill>
            </a:endParaRPr>
          </a:p>
        </p:txBody>
      </p:sp>
      <p:sp>
        <p:nvSpPr>
          <p:cNvPr id="15" name="右矢印 14"/>
          <p:cNvSpPr/>
          <p:nvPr/>
        </p:nvSpPr>
        <p:spPr>
          <a:xfrm>
            <a:off x="3575721" y="3038818"/>
            <a:ext cx="600297" cy="386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782" y="2664124"/>
            <a:ext cx="4028279" cy="16645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1" name="線吹き出し 2 (枠付き) 20"/>
          <p:cNvSpPr/>
          <p:nvPr/>
        </p:nvSpPr>
        <p:spPr>
          <a:xfrm>
            <a:off x="6176520" y="4364182"/>
            <a:ext cx="1711413" cy="769851"/>
          </a:xfrm>
          <a:prstGeom prst="borderCallout2">
            <a:avLst>
              <a:gd name="adj1" fmla="val 100363"/>
              <a:gd name="adj2" fmla="val 13767"/>
              <a:gd name="adj3" fmla="val 117959"/>
              <a:gd name="adj4" fmla="val 53564"/>
              <a:gd name="adj5" fmla="val 152103"/>
              <a:gd name="adj6" fmla="val 5404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00" dirty="0">
                <a:solidFill>
                  <a:schemeClr val="bg1"/>
                </a:solidFill>
              </a:rPr>
              <a:t>入力された内容</a:t>
            </a:r>
            <a:r>
              <a:rPr kumimoji="1" lang="ja-JP" altLang="en-US" sz="1000" dirty="0" smtClean="0">
                <a:solidFill>
                  <a:schemeClr val="bg1"/>
                </a:solidFill>
              </a:rPr>
              <a:t>にお間違いない事を確認の上、「登録」ボタンを</a:t>
            </a:r>
            <a:r>
              <a:rPr kumimoji="1" lang="ja-JP" altLang="en-US" sz="1000" dirty="0">
                <a:solidFill>
                  <a:schemeClr val="bg1"/>
                </a:solidFill>
              </a:rPr>
              <a:t>クリック</a:t>
            </a:r>
            <a:r>
              <a:rPr kumimoji="1" lang="ja-JP" altLang="en-US" sz="1000" dirty="0" smtClean="0">
                <a:solidFill>
                  <a:schemeClr val="bg1"/>
                </a:solidFill>
              </a:rPr>
              <a:t>してください。</a:t>
            </a:r>
            <a:endParaRPr kumimoji="1" lang="en-US" altLang="ja-JP" sz="1000" dirty="0" smtClean="0">
              <a:solidFill>
                <a:schemeClr val="bg1"/>
              </a:solidFill>
            </a:endParaRPr>
          </a:p>
          <a:p>
            <a:r>
              <a:rPr kumimoji="1" lang="ja-JP" altLang="en-US" sz="1000" dirty="0">
                <a:solidFill>
                  <a:schemeClr val="bg1"/>
                </a:solidFill>
              </a:rPr>
              <a:t>この作業</a:t>
            </a:r>
            <a:r>
              <a:rPr kumimoji="1" lang="ja-JP" altLang="en-US" sz="1000" dirty="0" smtClean="0">
                <a:solidFill>
                  <a:schemeClr val="bg1"/>
                </a:solidFill>
              </a:rPr>
              <a:t>にて登録がされます。ご注意</a:t>
            </a:r>
            <a:r>
              <a:rPr kumimoji="1" lang="ja-JP" altLang="en-US" sz="1000" dirty="0">
                <a:solidFill>
                  <a:schemeClr val="bg1"/>
                </a:solidFill>
              </a:rPr>
              <a:t>願います</a:t>
            </a:r>
            <a:r>
              <a:rPr kumimoji="1" lang="ja-JP" altLang="en-US" sz="1000" dirty="0" smtClean="0">
                <a:solidFill>
                  <a:schemeClr val="bg1"/>
                </a:solidFill>
              </a:rPr>
              <a:t>。</a:t>
            </a:r>
            <a:endParaRPr kumimoji="1" lang="en-US" altLang="ja-JP" sz="1000" dirty="0" smtClean="0">
              <a:solidFill>
                <a:schemeClr val="bg1"/>
              </a:solidFill>
            </a:endParaRPr>
          </a:p>
        </p:txBody>
      </p:sp>
      <p:sp>
        <p:nvSpPr>
          <p:cNvPr id="19" name="線吹き出し 2 (枠付き) 18"/>
          <p:cNvSpPr/>
          <p:nvPr/>
        </p:nvSpPr>
        <p:spPr>
          <a:xfrm>
            <a:off x="8720051" y="4882370"/>
            <a:ext cx="2753009" cy="345490"/>
          </a:xfrm>
          <a:prstGeom prst="borderCallout2">
            <a:avLst>
              <a:gd name="adj1" fmla="val 453"/>
              <a:gd name="adj2" fmla="val 8485"/>
              <a:gd name="adj3" fmla="val -37731"/>
              <a:gd name="adj4" fmla="val 5765"/>
              <a:gd name="adj5" fmla="val -170043"/>
              <a:gd name="adj6" fmla="val 829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 smtClean="0">
                <a:solidFill>
                  <a:schemeClr val="bg1"/>
                </a:solidFill>
              </a:rPr>
              <a:t>完了画面に推移し、登録が完了しました。</a:t>
            </a:r>
            <a:endParaRPr kumimoji="1" lang="en-US" altLang="ja-JP" sz="1200" dirty="0" smtClean="0">
              <a:solidFill>
                <a:schemeClr val="bg1"/>
              </a:solidFill>
            </a:endParaRPr>
          </a:p>
        </p:txBody>
      </p:sp>
      <p:sp>
        <p:nvSpPr>
          <p:cNvPr id="24" name="右矢印 23"/>
          <p:cNvSpPr/>
          <p:nvPr/>
        </p:nvSpPr>
        <p:spPr>
          <a:xfrm rot="18943818">
            <a:off x="7238729" y="4865916"/>
            <a:ext cx="1786858" cy="194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07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/>
            </a:gs>
            <a:gs pos="44000">
              <a:srgbClr val="FFFFCC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22" y="3526827"/>
            <a:ext cx="3681990" cy="1491716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625" y="713101"/>
            <a:ext cx="4650862" cy="27384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778" y="1596026"/>
            <a:ext cx="3507673" cy="24107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082" y="4087391"/>
            <a:ext cx="4006381" cy="10199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04" y="1371600"/>
            <a:ext cx="4560113" cy="15585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正方形/長方形 2"/>
          <p:cNvSpPr/>
          <p:nvPr/>
        </p:nvSpPr>
        <p:spPr>
          <a:xfrm>
            <a:off x="455165" y="329422"/>
            <a:ext cx="73828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登録データ</a:t>
            </a:r>
            <a:r>
              <a:rPr lang="ja-JP" altLang="en-US" sz="4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の修正</a:t>
            </a:r>
            <a:endParaRPr lang="ja-JP" altLang="en-US" sz="4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65" y="6104032"/>
            <a:ext cx="11232011" cy="748051"/>
          </a:xfrm>
          <a:prstGeom prst="rect">
            <a:avLst/>
          </a:prstGeom>
        </p:spPr>
      </p:pic>
      <p:sp>
        <p:nvSpPr>
          <p:cNvPr id="15" name="右矢印 14"/>
          <p:cNvSpPr/>
          <p:nvPr/>
        </p:nvSpPr>
        <p:spPr>
          <a:xfrm>
            <a:off x="4895942" y="2106746"/>
            <a:ext cx="600297" cy="386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15"/>
          <p:cNvSpPr/>
          <p:nvPr/>
        </p:nvSpPr>
        <p:spPr>
          <a:xfrm rot="1977917">
            <a:off x="6916614" y="2014652"/>
            <a:ext cx="600297" cy="386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5898773" y="1658983"/>
            <a:ext cx="697969" cy="6113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861348" y="2316590"/>
            <a:ext cx="1920240" cy="4407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8103721" y="2724497"/>
            <a:ext cx="1090511" cy="9272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7855280" y="4597361"/>
            <a:ext cx="788383" cy="4290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右矢印 24"/>
          <p:cNvSpPr/>
          <p:nvPr/>
        </p:nvSpPr>
        <p:spPr>
          <a:xfrm rot="7982590">
            <a:off x="7997586" y="3784605"/>
            <a:ext cx="600297" cy="386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081" y="4882205"/>
            <a:ext cx="3194177" cy="11486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6" name="正方形/長方形 25"/>
          <p:cNvSpPr/>
          <p:nvPr/>
        </p:nvSpPr>
        <p:spPr>
          <a:xfrm>
            <a:off x="2685011" y="3493497"/>
            <a:ext cx="502325" cy="3816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5965124" y="5696116"/>
            <a:ext cx="565266" cy="2883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58" y="5191999"/>
            <a:ext cx="3282430" cy="7925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8" name="右矢印 27"/>
          <p:cNvSpPr/>
          <p:nvPr/>
        </p:nvSpPr>
        <p:spPr>
          <a:xfrm rot="8817429">
            <a:off x="7244343" y="5087145"/>
            <a:ext cx="600297" cy="386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2917767" y="5631058"/>
            <a:ext cx="631125" cy="2883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右矢印 29"/>
          <p:cNvSpPr/>
          <p:nvPr/>
        </p:nvSpPr>
        <p:spPr>
          <a:xfrm rot="10800000">
            <a:off x="4004140" y="5452064"/>
            <a:ext cx="600297" cy="386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右矢印 30"/>
          <p:cNvSpPr/>
          <p:nvPr/>
        </p:nvSpPr>
        <p:spPr>
          <a:xfrm rot="16200000">
            <a:off x="2332532" y="4919005"/>
            <a:ext cx="600297" cy="386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線吹き出し 2 (枠付き) 31"/>
          <p:cNvSpPr/>
          <p:nvPr/>
        </p:nvSpPr>
        <p:spPr>
          <a:xfrm>
            <a:off x="8171730" y="5524796"/>
            <a:ext cx="2169733" cy="490222"/>
          </a:xfrm>
          <a:prstGeom prst="borderCallout2">
            <a:avLst>
              <a:gd name="adj1" fmla="val 81063"/>
              <a:gd name="adj2" fmla="val -382"/>
              <a:gd name="adj3" fmla="val 70911"/>
              <a:gd name="adj4" fmla="val -19124"/>
              <a:gd name="adj5" fmla="val 71768"/>
              <a:gd name="adj6" fmla="val -4864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 smtClean="0">
                <a:solidFill>
                  <a:schemeClr val="bg1"/>
                </a:solidFill>
              </a:rPr>
              <a:t>修正を行い「確認」ボタン。</a:t>
            </a:r>
            <a:endParaRPr kumimoji="1" lang="en-US" altLang="ja-JP" sz="1200" dirty="0" smtClean="0">
              <a:solidFill>
                <a:schemeClr val="bg1"/>
              </a:solidFill>
            </a:endParaRPr>
          </a:p>
          <a:p>
            <a:r>
              <a:rPr kumimoji="1" lang="ja-JP" altLang="en-US" sz="1200" dirty="0" smtClean="0">
                <a:solidFill>
                  <a:schemeClr val="bg1"/>
                </a:solidFill>
              </a:rPr>
              <a:t>問題無ければ「更新」をクリック。</a:t>
            </a:r>
            <a:endParaRPr kumimoji="1" lang="en-US" altLang="ja-JP" sz="1200" dirty="0" smtClean="0">
              <a:solidFill>
                <a:schemeClr val="bg1"/>
              </a:solidFill>
            </a:endParaRPr>
          </a:p>
        </p:txBody>
      </p:sp>
      <p:sp>
        <p:nvSpPr>
          <p:cNvPr id="33" name="線吹き出し 2 (枠付き) 32"/>
          <p:cNvSpPr/>
          <p:nvPr/>
        </p:nvSpPr>
        <p:spPr>
          <a:xfrm>
            <a:off x="4056526" y="3653138"/>
            <a:ext cx="1842247" cy="490222"/>
          </a:xfrm>
          <a:prstGeom prst="borderCallout2">
            <a:avLst>
              <a:gd name="adj1" fmla="val 81063"/>
              <a:gd name="adj2" fmla="val -382"/>
              <a:gd name="adj3" fmla="val 36270"/>
              <a:gd name="adj4" fmla="val -12671"/>
              <a:gd name="adj5" fmla="val 34463"/>
              <a:gd name="adj6" fmla="val -3691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 smtClean="0">
                <a:solidFill>
                  <a:schemeClr val="bg1"/>
                </a:solidFill>
              </a:rPr>
              <a:t>正常に更新されれば完了画面に推移します。</a:t>
            </a:r>
            <a:endParaRPr kumimoji="1" lang="en-US" altLang="ja-JP" sz="1200" dirty="0" smtClean="0">
              <a:solidFill>
                <a:schemeClr val="bg1"/>
              </a:solidFill>
            </a:endParaRPr>
          </a:p>
        </p:txBody>
      </p:sp>
      <p:sp>
        <p:nvSpPr>
          <p:cNvPr id="22" name="線吹き出し 2 (枠付き) 21"/>
          <p:cNvSpPr/>
          <p:nvPr/>
        </p:nvSpPr>
        <p:spPr>
          <a:xfrm>
            <a:off x="6301635" y="639918"/>
            <a:ext cx="1928929" cy="404420"/>
          </a:xfrm>
          <a:prstGeom prst="borderCallout2">
            <a:avLst>
              <a:gd name="adj1" fmla="val 100311"/>
              <a:gd name="adj2" fmla="val 11020"/>
              <a:gd name="adj3" fmla="val 157879"/>
              <a:gd name="adj4" fmla="val 10717"/>
              <a:gd name="adj5" fmla="val 263888"/>
              <a:gd name="adj6" fmla="val 173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 smtClean="0">
                <a:solidFill>
                  <a:schemeClr val="bg1"/>
                </a:solidFill>
              </a:rPr>
              <a:t>該当の登録番号を</a:t>
            </a:r>
            <a:r>
              <a:rPr kumimoji="1" lang="ja-JP" altLang="en-US" sz="1200" dirty="0">
                <a:solidFill>
                  <a:schemeClr val="bg1"/>
                </a:solidFill>
              </a:rPr>
              <a:t>クリック</a:t>
            </a:r>
            <a:r>
              <a:rPr kumimoji="1" lang="ja-JP" altLang="en-US" sz="1200" dirty="0" smtClean="0">
                <a:solidFill>
                  <a:schemeClr val="bg1"/>
                </a:solidFill>
              </a:rPr>
              <a:t>。</a:t>
            </a:r>
            <a:endParaRPr kumimoji="1" lang="en-US" altLang="ja-JP" sz="1200" dirty="0" smtClean="0">
              <a:solidFill>
                <a:schemeClr val="bg1"/>
              </a:solidFill>
            </a:endParaRPr>
          </a:p>
        </p:txBody>
      </p:sp>
      <p:sp>
        <p:nvSpPr>
          <p:cNvPr id="19" name="線吹き出し 2 (枠付き) 18"/>
          <p:cNvSpPr/>
          <p:nvPr/>
        </p:nvSpPr>
        <p:spPr>
          <a:xfrm>
            <a:off x="560003" y="2857435"/>
            <a:ext cx="2747403" cy="345490"/>
          </a:xfrm>
          <a:prstGeom prst="borderCallout2">
            <a:avLst>
              <a:gd name="adj1" fmla="val 2859"/>
              <a:gd name="adj2" fmla="val 5954"/>
              <a:gd name="adj3" fmla="val -37731"/>
              <a:gd name="adj4" fmla="val 5765"/>
              <a:gd name="adj5" fmla="val -90643"/>
              <a:gd name="adj6" fmla="val 1416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bg1"/>
                </a:solidFill>
              </a:rPr>
              <a:t>メニュー</a:t>
            </a:r>
            <a:r>
              <a:rPr kumimoji="1" lang="ja-JP" altLang="en-US" sz="1200" dirty="0" smtClean="0">
                <a:solidFill>
                  <a:schemeClr val="bg1"/>
                </a:solidFill>
              </a:rPr>
              <a:t>画面の「登録結果一覧」クリック。</a:t>
            </a:r>
            <a:endParaRPr kumimoji="1" lang="en-US" altLang="ja-JP" sz="1200" dirty="0" smtClean="0">
              <a:solidFill>
                <a:schemeClr val="bg1"/>
              </a:solidFill>
            </a:endParaRPr>
          </a:p>
        </p:txBody>
      </p:sp>
      <p:sp>
        <p:nvSpPr>
          <p:cNvPr id="21" name="線吹き出し 2 (枠付き) 20"/>
          <p:cNvSpPr/>
          <p:nvPr/>
        </p:nvSpPr>
        <p:spPr>
          <a:xfrm>
            <a:off x="9485757" y="1543287"/>
            <a:ext cx="1711413" cy="838037"/>
          </a:xfrm>
          <a:prstGeom prst="borderCallout2">
            <a:avLst>
              <a:gd name="adj1" fmla="val 17952"/>
              <a:gd name="adj2" fmla="val 791"/>
              <a:gd name="adj3" fmla="val 19634"/>
              <a:gd name="adj4" fmla="val -19711"/>
              <a:gd name="adj5" fmla="val 157906"/>
              <a:gd name="adj6" fmla="val -3984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bg1"/>
                </a:solidFill>
              </a:rPr>
              <a:t>該当フォーム</a:t>
            </a:r>
            <a:r>
              <a:rPr kumimoji="1" lang="ja-JP" altLang="en-US" sz="1200" dirty="0" smtClean="0">
                <a:solidFill>
                  <a:schemeClr val="bg1"/>
                </a:solidFill>
              </a:rPr>
              <a:t>を押下。</a:t>
            </a:r>
            <a:endParaRPr kumimoji="1" lang="en-US" altLang="ja-JP" sz="1200" dirty="0" smtClean="0">
              <a:solidFill>
                <a:schemeClr val="bg1"/>
              </a:solidFill>
            </a:endParaRPr>
          </a:p>
          <a:p>
            <a:r>
              <a:rPr kumimoji="1" lang="ja-JP" altLang="en-US" sz="1200" dirty="0">
                <a:solidFill>
                  <a:schemeClr val="bg1"/>
                </a:solidFill>
              </a:rPr>
              <a:t>プロジェクト</a:t>
            </a:r>
            <a:r>
              <a:rPr kumimoji="1" lang="ja-JP" altLang="en-US" sz="1200" dirty="0" smtClean="0">
                <a:solidFill>
                  <a:schemeClr val="bg1"/>
                </a:solidFill>
              </a:rPr>
              <a:t>が</a:t>
            </a:r>
            <a:r>
              <a:rPr kumimoji="1" lang="en-US" altLang="ja-JP" sz="1200" dirty="0" smtClean="0">
                <a:solidFill>
                  <a:schemeClr val="bg1"/>
                </a:solidFill>
              </a:rPr>
              <a:t>1</a:t>
            </a:r>
            <a:r>
              <a:rPr kumimoji="1" lang="ja-JP" altLang="en-US" sz="1200" dirty="0" smtClean="0">
                <a:solidFill>
                  <a:schemeClr val="bg1"/>
                </a:solidFill>
              </a:rPr>
              <a:t>フォームのみの場合は、この画面は省略されます。</a:t>
            </a:r>
            <a:endParaRPr kumimoji="1" lang="en-US" altLang="ja-JP" sz="1200" dirty="0" smtClean="0">
              <a:solidFill>
                <a:schemeClr val="bg1"/>
              </a:solidFill>
            </a:endParaRPr>
          </a:p>
        </p:txBody>
      </p:sp>
      <p:sp>
        <p:nvSpPr>
          <p:cNvPr id="17" name="線吹き出し 2 (枠付き) 16"/>
          <p:cNvSpPr/>
          <p:nvPr/>
        </p:nvSpPr>
        <p:spPr>
          <a:xfrm>
            <a:off x="9050092" y="3917688"/>
            <a:ext cx="2349359" cy="662347"/>
          </a:xfrm>
          <a:prstGeom prst="borderCallout2">
            <a:avLst>
              <a:gd name="adj1" fmla="val 17952"/>
              <a:gd name="adj2" fmla="val 791"/>
              <a:gd name="adj3" fmla="val 19634"/>
              <a:gd name="adj4" fmla="val -19711"/>
              <a:gd name="adj5" fmla="val 114464"/>
              <a:gd name="adj6" fmla="val -3515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 smtClean="0">
                <a:solidFill>
                  <a:schemeClr val="bg1"/>
                </a:solidFill>
              </a:rPr>
              <a:t>既に登録されているフォームでは、最下部に「修正画面へ」ボタンが出力されていますので</a:t>
            </a:r>
            <a:r>
              <a:rPr kumimoji="1" lang="ja-JP" altLang="en-US" sz="1200" dirty="0">
                <a:solidFill>
                  <a:schemeClr val="bg1"/>
                </a:solidFill>
              </a:rPr>
              <a:t>クリック</a:t>
            </a:r>
            <a:r>
              <a:rPr kumimoji="1" lang="ja-JP" altLang="en-US" sz="1200" dirty="0" smtClean="0">
                <a:solidFill>
                  <a:schemeClr val="bg1"/>
                </a:solidFill>
              </a:rPr>
              <a:t>。</a:t>
            </a:r>
            <a:endParaRPr kumimoji="1" lang="en-US" altLang="ja-JP" sz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91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/>
            </a:gs>
            <a:gs pos="44000">
              <a:srgbClr val="FFFFCC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34" y="1645310"/>
            <a:ext cx="7261296" cy="42755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正方形/長方形 2"/>
          <p:cNvSpPr/>
          <p:nvPr/>
        </p:nvSpPr>
        <p:spPr>
          <a:xfrm>
            <a:off x="455165" y="329422"/>
            <a:ext cx="73828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データダウンロード</a:t>
            </a:r>
            <a:endParaRPr lang="ja-JP" altLang="en-US" sz="4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65" y="6104032"/>
            <a:ext cx="11232011" cy="748051"/>
          </a:xfrm>
          <a:prstGeom prst="rect">
            <a:avLst/>
          </a:prstGeom>
        </p:spPr>
      </p:pic>
      <p:sp>
        <p:nvSpPr>
          <p:cNvPr id="22" name="線吹き出し 2 (枠付き) 21"/>
          <p:cNvSpPr/>
          <p:nvPr/>
        </p:nvSpPr>
        <p:spPr>
          <a:xfrm>
            <a:off x="4558938" y="4582736"/>
            <a:ext cx="5763562" cy="1448287"/>
          </a:xfrm>
          <a:prstGeom prst="borderCallout2">
            <a:avLst>
              <a:gd name="adj1" fmla="val 13551"/>
              <a:gd name="adj2" fmla="val -458"/>
              <a:gd name="adj3" fmla="val 47457"/>
              <a:gd name="adj4" fmla="val -12664"/>
              <a:gd name="adj5" fmla="val 48673"/>
              <a:gd name="adj6" fmla="val -3366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bg1"/>
                </a:solidFill>
              </a:rPr>
              <a:t>登録</a:t>
            </a:r>
            <a:r>
              <a:rPr kumimoji="1" lang="ja-JP" altLang="en-US" sz="1200" dirty="0" smtClean="0">
                <a:solidFill>
                  <a:schemeClr val="bg1"/>
                </a:solidFill>
              </a:rPr>
              <a:t>症例一覧画面の下部に各フォームが選択できる欄がありますので、該当フォームを選択し「表示されている症例を</a:t>
            </a:r>
            <a:r>
              <a:rPr kumimoji="1" lang="en-US" altLang="ja-JP" sz="1200" dirty="0" smtClean="0">
                <a:solidFill>
                  <a:schemeClr val="bg1"/>
                </a:solidFill>
              </a:rPr>
              <a:t>CSV</a:t>
            </a:r>
            <a:r>
              <a:rPr kumimoji="1" lang="ja-JP" altLang="en-US" sz="1200" dirty="0" smtClean="0">
                <a:solidFill>
                  <a:schemeClr val="bg1"/>
                </a:solidFill>
              </a:rPr>
              <a:t>形式でダウンロード」を押下してください。</a:t>
            </a:r>
            <a:endParaRPr kumimoji="1" lang="en-US" altLang="ja-JP" sz="1200" dirty="0" smtClean="0">
              <a:solidFill>
                <a:schemeClr val="bg1"/>
              </a:solidFill>
            </a:endParaRPr>
          </a:p>
          <a:p>
            <a:endParaRPr kumimoji="1" lang="en-US" altLang="ja-JP" sz="1200" dirty="0">
              <a:solidFill>
                <a:schemeClr val="bg1"/>
              </a:solidFill>
            </a:endParaRPr>
          </a:p>
          <a:p>
            <a:r>
              <a:rPr kumimoji="1" lang="en-US" altLang="ja-JP" sz="1200" dirty="0" smtClean="0">
                <a:solidFill>
                  <a:schemeClr val="bg1"/>
                </a:solidFill>
              </a:rPr>
              <a:t>※</a:t>
            </a:r>
            <a:r>
              <a:rPr kumimoji="1" lang="ja-JP" altLang="en-US" sz="1200" dirty="0" smtClean="0">
                <a:solidFill>
                  <a:schemeClr val="bg1"/>
                </a:solidFill>
              </a:rPr>
              <a:t>自施設で登録された症例のみダウンロードできます。</a:t>
            </a:r>
            <a:endParaRPr kumimoji="1" lang="en-US" altLang="ja-JP" sz="1200" dirty="0" smtClean="0">
              <a:solidFill>
                <a:schemeClr val="bg1"/>
              </a:solidFill>
            </a:endParaRPr>
          </a:p>
          <a:p>
            <a:r>
              <a:rPr kumimoji="1" lang="en-US" altLang="ja-JP" sz="1200" dirty="0" smtClean="0">
                <a:solidFill>
                  <a:schemeClr val="bg1"/>
                </a:solidFill>
              </a:rPr>
              <a:t>※</a:t>
            </a:r>
            <a:r>
              <a:rPr kumimoji="1" lang="ja-JP" altLang="en-US" sz="1200" dirty="0">
                <a:solidFill>
                  <a:schemeClr val="bg1"/>
                </a:solidFill>
              </a:rPr>
              <a:t>上部</a:t>
            </a:r>
            <a:r>
              <a:rPr kumimoji="1" lang="ja-JP" altLang="en-US" sz="1200" dirty="0" smtClean="0">
                <a:solidFill>
                  <a:schemeClr val="bg1"/>
                </a:solidFill>
              </a:rPr>
              <a:t>に表示されている症例のデータダウンロードとなります。</a:t>
            </a:r>
            <a:endParaRPr kumimoji="1" lang="en-US" altLang="ja-JP" sz="1200" dirty="0" smtClean="0">
              <a:solidFill>
                <a:schemeClr val="bg1"/>
              </a:solidFill>
            </a:endParaRPr>
          </a:p>
          <a:p>
            <a:r>
              <a:rPr kumimoji="1" lang="ja-JP" altLang="en-US" sz="1200" dirty="0">
                <a:solidFill>
                  <a:schemeClr val="bg1"/>
                </a:solidFill>
              </a:rPr>
              <a:t>　</a:t>
            </a:r>
            <a:r>
              <a:rPr kumimoji="1" lang="ja-JP" altLang="en-US" sz="1200" dirty="0" smtClean="0">
                <a:solidFill>
                  <a:schemeClr val="bg1"/>
                </a:solidFill>
              </a:rPr>
              <a:t>　症例数が多く、多ページの場合はページごとのダウンロードとなります。</a:t>
            </a:r>
            <a:endParaRPr kumimoji="1" lang="en-US" altLang="ja-JP" sz="1200" dirty="0" smtClean="0">
              <a:solidFill>
                <a:schemeClr val="bg1"/>
              </a:solidFill>
            </a:endParaRPr>
          </a:p>
          <a:p>
            <a:r>
              <a:rPr kumimoji="1" lang="en-US" altLang="ja-JP" sz="1200" dirty="0" smtClean="0">
                <a:solidFill>
                  <a:schemeClr val="bg1"/>
                </a:solidFill>
              </a:rPr>
              <a:t>※</a:t>
            </a:r>
            <a:r>
              <a:rPr kumimoji="1" lang="ja-JP" altLang="en-US" sz="1200" dirty="0" smtClean="0">
                <a:solidFill>
                  <a:schemeClr val="bg1"/>
                </a:solidFill>
              </a:rPr>
              <a:t>最終更新されたデータとなります。以前のデータは残されていませんので、</a:t>
            </a:r>
            <a:endParaRPr kumimoji="1" lang="en-US" altLang="ja-JP" sz="1200" dirty="0" smtClean="0">
              <a:solidFill>
                <a:schemeClr val="bg1"/>
              </a:solidFill>
            </a:endParaRPr>
          </a:p>
          <a:p>
            <a:r>
              <a:rPr kumimoji="1" lang="ja-JP" altLang="en-US" sz="1200" dirty="0">
                <a:solidFill>
                  <a:schemeClr val="bg1"/>
                </a:solidFill>
              </a:rPr>
              <a:t>　</a:t>
            </a:r>
            <a:r>
              <a:rPr kumimoji="1" lang="ja-JP" altLang="en-US" sz="1200" dirty="0" smtClean="0">
                <a:solidFill>
                  <a:schemeClr val="bg1"/>
                </a:solidFill>
              </a:rPr>
              <a:t>　必要な場合は、都度ダウンロードしておき、保管願います。</a:t>
            </a:r>
            <a:endParaRPr kumimoji="1" lang="en-US" altLang="ja-JP" sz="1200" dirty="0" smtClean="0">
              <a:solidFill>
                <a:schemeClr val="bg1"/>
              </a:solidFill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023" y="826521"/>
            <a:ext cx="4560113" cy="15585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右矢印 14"/>
          <p:cNvSpPr/>
          <p:nvPr/>
        </p:nvSpPr>
        <p:spPr>
          <a:xfrm rot="9299874">
            <a:off x="6124621" y="2073526"/>
            <a:ext cx="600297" cy="386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線吹き出し 2 (枠付き) 18"/>
          <p:cNvSpPr/>
          <p:nvPr/>
        </p:nvSpPr>
        <p:spPr>
          <a:xfrm>
            <a:off x="7988076" y="2577725"/>
            <a:ext cx="3026175" cy="553318"/>
          </a:xfrm>
          <a:prstGeom prst="borderCallout2">
            <a:avLst>
              <a:gd name="adj1" fmla="val 453"/>
              <a:gd name="adj2" fmla="val 8485"/>
              <a:gd name="adj3" fmla="val -37731"/>
              <a:gd name="adj4" fmla="val 5765"/>
              <a:gd name="adj5" fmla="val -90643"/>
              <a:gd name="adj6" fmla="val 51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bg1"/>
                </a:solidFill>
              </a:rPr>
              <a:t>登録</a:t>
            </a:r>
            <a:r>
              <a:rPr kumimoji="1" lang="ja-JP" altLang="en-US" sz="1200" dirty="0" smtClean="0">
                <a:solidFill>
                  <a:schemeClr val="bg1"/>
                </a:solidFill>
              </a:rPr>
              <a:t>結果</a:t>
            </a:r>
            <a:r>
              <a:rPr kumimoji="1" lang="ja-JP" altLang="en-US" sz="1200" dirty="0">
                <a:solidFill>
                  <a:schemeClr val="bg1"/>
                </a:solidFill>
              </a:rPr>
              <a:t>一覧</a:t>
            </a:r>
            <a:r>
              <a:rPr kumimoji="1" lang="ja-JP" altLang="en-US" sz="1200" dirty="0" smtClean="0">
                <a:solidFill>
                  <a:schemeClr val="bg1"/>
                </a:solidFill>
              </a:rPr>
              <a:t>より、登録されているデータを</a:t>
            </a:r>
            <a:r>
              <a:rPr kumimoji="1" lang="en-US" altLang="ja-JP" sz="1200" dirty="0" smtClean="0">
                <a:solidFill>
                  <a:schemeClr val="bg1"/>
                </a:solidFill>
              </a:rPr>
              <a:t>CSV</a:t>
            </a:r>
            <a:r>
              <a:rPr kumimoji="1" lang="ja-JP" altLang="en-US" sz="1200" dirty="0" smtClean="0">
                <a:solidFill>
                  <a:schemeClr val="bg1"/>
                </a:solidFill>
              </a:rPr>
              <a:t>形式でダウンロードが可能です。</a:t>
            </a:r>
            <a:endParaRPr kumimoji="1" lang="en-US" altLang="ja-JP" sz="1200" dirty="0" smtClean="0">
              <a:solidFill>
                <a:schemeClr val="bg1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908511" y="4655745"/>
            <a:ext cx="1625683" cy="9044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080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/>
            </a:gs>
            <a:gs pos="44000">
              <a:srgbClr val="FFFFCC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65" y="968997"/>
            <a:ext cx="3690900" cy="12615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87" y="2154651"/>
            <a:ext cx="3210748" cy="24555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01" y="3813380"/>
            <a:ext cx="3690900" cy="22198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正方形/長方形 2"/>
          <p:cNvSpPr/>
          <p:nvPr/>
        </p:nvSpPr>
        <p:spPr>
          <a:xfrm>
            <a:off x="455165" y="329422"/>
            <a:ext cx="73828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削除申請</a:t>
            </a:r>
            <a:endParaRPr lang="ja-JP" altLang="en-US" sz="4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65" y="6104032"/>
            <a:ext cx="11232011" cy="748051"/>
          </a:xfrm>
          <a:prstGeom prst="rect">
            <a:avLst/>
          </a:prstGeom>
        </p:spPr>
      </p:pic>
      <p:sp>
        <p:nvSpPr>
          <p:cNvPr id="16" name="下矢印 15"/>
          <p:cNvSpPr/>
          <p:nvPr/>
        </p:nvSpPr>
        <p:spPr>
          <a:xfrm>
            <a:off x="963940" y="2085271"/>
            <a:ext cx="274321" cy="5094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706582" y="1815239"/>
            <a:ext cx="1537856" cy="2190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240282" y="5099646"/>
            <a:ext cx="872837" cy="133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863854" y="3391247"/>
            <a:ext cx="474496" cy="357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下矢印 24"/>
          <p:cNvSpPr/>
          <p:nvPr/>
        </p:nvSpPr>
        <p:spPr>
          <a:xfrm rot="19460172">
            <a:off x="1223892" y="3816962"/>
            <a:ext cx="274321" cy="5094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47" y="494480"/>
            <a:ext cx="3310613" cy="42632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6" name="下矢印 25"/>
          <p:cNvSpPr/>
          <p:nvPr/>
        </p:nvSpPr>
        <p:spPr>
          <a:xfrm rot="13909135">
            <a:off x="3876002" y="4413261"/>
            <a:ext cx="274321" cy="5094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5004749" y="4536711"/>
            <a:ext cx="556852" cy="2027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下矢印 27"/>
          <p:cNvSpPr/>
          <p:nvPr/>
        </p:nvSpPr>
        <p:spPr>
          <a:xfrm rot="12477916">
            <a:off x="5915807" y="2766645"/>
            <a:ext cx="274321" cy="5094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331" y="973309"/>
            <a:ext cx="3645633" cy="169961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3" name="正方形/長方形 32"/>
          <p:cNvSpPr/>
          <p:nvPr/>
        </p:nvSpPr>
        <p:spPr>
          <a:xfrm>
            <a:off x="5333778" y="1701351"/>
            <a:ext cx="3294375" cy="6395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585" y="439674"/>
            <a:ext cx="3542908" cy="1231999"/>
          </a:xfrm>
          <a:prstGeom prst="rect">
            <a:avLst/>
          </a:prstGeom>
        </p:spPr>
      </p:pic>
      <p:sp>
        <p:nvSpPr>
          <p:cNvPr id="32" name="正方形/長方形 31"/>
          <p:cNvSpPr/>
          <p:nvPr/>
        </p:nvSpPr>
        <p:spPr>
          <a:xfrm>
            <a:off x="10374284" y="1264679"/>
            <a:ext cx="432590" cy="3184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線吹き出し 2 (枠付き) 43"/>
          <p:cNvSpPr/>
          <p:nvPr/>
        </p:nvSpPr>
        <p:spPr>
          <a:xfrm>
            <a:off x="540487" y="5382380"/>
            <a:ext cx="1899990" cy="502146"/>
          </a:xfrm>
          <a:prstGeom prst="borderCallout2">
            <a:avLst>
              <a:gd name="adj1" fmla="val -1989"/>
              <a:gd name="adj2" fmla="val 24889"/>
              <a:gd name="adj3" fmla="val -43345"/>
              <a:gd name="adj4" fmla="val 24654"/>
              <a:gd name="adj5" fmla="val -43120"/>
              <a:gd name="adj6" fmla="val 8635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 smtClean="0">
                <a:solidFill>
                  <a:schemeClr val="bg1"/>
                </a:solidFill>
              </a:rPr>
              <a:t>初期登録（割付）フォームを選択してください。</a:t>
            </a:r>
            <a:endParaRPr kumimoji="1" lang="en-US" altLang="ja-JP" sz="1200" dirty="0" smtClean="0">
              <a:solidFill>
                <a:schemeClr val="bg1"/>
              </a:solidFill>
            </a:endParaRPr>
          </a:p>
        </p:txBody>
      </p:sp>
      <p:sp>
        <p:nvSpPr>
          <p:cNvPr id="6" name="線吹き出し 2 (枠付き) 5"/>
          <p:cNvSpPr/>
          <p:nvPr/>
        </p:nvSpPr>
        <p:spPr>
          <a:xfrm>
            <a:off x="4497184" y="5054781"/>
            <a:ext cx="2975075" cy="936077"/>
          </a:xfrm>
          <a:prstGeom prst="borderCallout2">
            <a:avLst>
              <a:gd name="adj1" fmla="val -322"/>
              <a:gd name="adj2" fmla="val 5417"/>
              <a:gd name="adj3" fmla="val -25691"/>
              <a:gd name="adj4" fmla="val 5593"/>
              <a:gd name="adj5" fmla="val -48009"/>
              <a:gd name="adj6" fmla="val 1181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 smtClean="0">
                <a:solidFill>
                  <a:schemeClr val="bg1"/>
                </a:solidFill>
              </a:rPr>
              <a:t>最下部に「削除申請」ボタンがありますのでクリックしてください。</a:t>
            </a:r>
            <a:endParaRPr kumimoji="1" lang="en-US" altLang="ja-JP" sz="1200" dirty="0" smtClean="0">
              <a:solidFill>
                <a:schemeClr val="bg1"/>
              </a:solidFill>
            </a:endParaRPr>
          </a:p>
          <a:p>
            <a:r>
              <a:rPr kumimoji="1" lang="en-US" altLang="ja-JP" sz="1200" dirty="0" smtClean="0">
                <a:solidFill>
                  <a:schemeClr val="bg1"/>
                </a:solidFill>
              </a:rPr>
              <a:t>『</a:t>
            </a:r>
            <a:r>
              <a:rPr kumimoji="1" lang="ja-JP" altLang="en-US" sz="1200" dirty="0" smtClean="0">
                <a:solidFill>
                  <a:schemeClr val="bg1"/>
                </a:solidFill>
              </a:rPr>
              <a:t>削除申請理由</a:t>
            </a:r>
            <a:r>
              <a:rPr kumimoji="1" lang="en-US" altLang="ja-JP" sz="1200" dirty="0" smtClean="0">
                <a:solidFill>
                  <a:schemeClr val="bg1"/>
                </a:solidFill>
              </a:rPr>
              <a:t>』</a:t>
            </a:r>
            <a:r>
              <a:rPr kumimoji="1" lang="ja-JP" altLang="en-US" sz="1200" dirty="0" smtClean="0">
                <a:solidFill>
                  <a:schemeClr val="bg1"/>
                </a:solidFill>
              </a:rPr>
              <a:t>項目が出現しますので</a:t>
            </a:r>
            <a:endParaRPr kumimoji="1" lang="en-US" altLang="ja-JP" sz="1200" dirty="0" smtClean="0">
              <a:solidFill>
                <a:schemeClr val="bg1"/>
              </a:solidFill>
            </a:endParaRPr>
          </a:p>
          <a:p>
            <a:r>
              <a:rPr kumimoji="1" lang="ja-JP" altLang="en-US" sz="1200" dirty="0" smtClean="0">
                <a:solidFill>
                  <a:schemeClr val="bg1"/>
                </a:solidFill>
              </a:rPr>
              <a:t>ご記入の上</a:t>
            </a:r>
            <a:r>
              <a:rPr kumimoji="1" lang="ja-JP" altLang="en-US" sz="1200" dirty="0">
                <a:solidFill>
                  <a:schemeClr val="bg1"/>
                </a:solidFill>
              </a:rPr>
              <a:t>、再度「削除申請」</a:t>
            </a:r>
            <a:r>
              <a:rPr kumimoji="1" lang="ja-JP" altLang="en-US" sz="1200" dirty="0" smtClean="0">
                <a:solidFill>
                  <a:schemeClr val="bg1"/>
                </a:solidFill>
              </a:rPr>
              <a:t>ボタンクリック。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30" name="下矢印 29"/>
          <p:cNvSpPr/>
          <p:nvPr/>
        </p:nvSpPr>
        <p:spPr>
          <a:xfrm rot="13909135">
            <a:off x="7897264" y="1424586"/>
            <a:ext cx="274321" cy="5094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線吹き出し 2 (枠付き) 33"/>
          <p:cNvSpPr/>
          <p:nvPr/>
        </p:nvSpPr>
        <p:spPr>
          <a:xfrm>
            <a:off x="1870996" y="2331971"/>
            <a:ext cx="2818861" cy="502146"/>
          </a:xfrm>
          <a:prstGeom prst="borderCallout2">
            <a:avLst>
              <a:gd name="adj1" fmla="val -1989"/>
              <a:gd name="adj2" fmla="val 24889"/>
              <a:gd name="adj3" fmla="val -43345"/>
              <a:gd name="adj4" fmla="val 24654"/>
              <a:gd name="adj5" fmla="val -43120"/>
              <a:gd name="adj6" fmla="val 585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 smtClean="0">
                <a:solidFill>
                  <a:schemeClr val="bg1"/>
                </a:solidFill>
              </a:rPr>
              <a:t>削除申請を行う際も、登録結果一覧から、該当症例を選択してください。</a:t>
            </a:r>
            <a:endParaRPr kumimoji="1" lang="en-US" altLang="ja-JP" sz="1200" dirty="0" smtClean="0">
              <a:solidFill>
                <a:schemeClr val="bg1"/>
              </a:solidFill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578" y="2956725"/>
            <a:ext cx="4402959" cy="2082772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5" name="線吹き出し 2 (枠付き) 34"/>
          <p:cNvSpPr/>
          <p:nvPr/>
        </p:nvSpPr>
        <p:spPr>
          <a:xfrm>
            <a:off x="8693837" y="5517274"/>
            <a:ext cx="2460567" cy="473584"/>
          </a:xfrm>
          <a:prstGeom prst="borderCallout2">
            <a:avLst>
              <a:gd name="adj1" fmla="val 453"/>
              <a:gd name="adj2" fmla="val 91931"/>
              <a:gd name="adj3" fmla="val -46254"/>
              <a:gd name="adj4" fmla="val 92045"/>
              <a:gd name="adj5" fmla="val -271316"/>
              <a:gd name="adj6" fmla="val 5571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 smtClean="0">
                <a:solidFill>
                  <a:schemeClr val="bg1"/>
                </a:solidFill>
              </a:rPr>
              <a:t>削除申請が完了し、プロジェクト管理者にメールが発信されます。</a:t>
            </a:r>
            <a:endParaRPr kumimoji="1" lang="en-US" altLang="ja-JP" sz="1100" dirty="0" smtClean="0">
              <a:solidFill>
                <a:schemeClr val="bg1"/>
              </a:solidFill>
            </a:endParaRPr>
          </a:p>
        </p:txBody>
      </p:sp>
      <p:sp>
        <p:nvSpPr>
          <p:cNvPr id="31" name="下矢印 30"/>
          <p:cNvSpPr/>
          <p:nvPr/>
        </p:nvSpPr>
        <p:spPr>
          <a:xfrm>
            <a:off x="10309254" y="1897627"/>
            <a:ext cx="274321" cy="1310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線吹き出し 2 (枠付き) 22"/>
          <p:cNvSpPr/>
          <p:nvPr/>
        </p:nvSpPr>
        <p:spPr>
          <a:xfrm>
            <a:off x="9078970" y="2331972"/>
            <a:ext cx="2460567" cy="473584"/>
          </a:xfrm>
          <a:prstGeom prst="borderCallout2">
            <a:avLst>
              <a:gd name="adj1" fmla="val 453"/>
              <a:gd name="adj2" fmla="val 8485"/>
              <a:gd name="adj3" fmla="val -60296"/>
              <a:gd name="adj4" fmla="val 7924"/>
              <a:gd name="adj5" fmla="val -148446"/>
              <a:gd name="adj6" fmla="val 4321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 smtClean="0">
                <a:solidFill>
                  <a:schemeClr val="bg1"/>
                </a:solidFill>
              </a:rPr>
              <a:t>確認のポップアップが出現しますので「</a:t>
            </a:r>
            <a:r>
              <a:rPr kumimoji="1" lang="en-US" altLang="ja-JP" sz="1100" dirty="0" smtClean="0">
                <a:solidFill>
                  <a:schemeClr val="bg1"/>
                </a:solidFill>
              </a:rPr>
              <a:t>OK</a:t>
            </a:r>
            <a:r>
              <a:rPr kumimoji="1" lang="ja-JP" altLang="en-US" sz="1100" dirty="0" smtClean="0">
                <a:solidFill>
                  <a:schemeClr val="bg1"/>
                </a:solidFill>
              </a:rPr>
              <a:t>」をクリック。</a:t>
            </a:r>
            <a:endParaRPr kumimoji="1" lang="en-US" altLang="ja-JP" sz="1100" dirty="0" smtClean="0">
              <a:solidFill>
                <a:schemeClr val="bg1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6309803" y="2395739"/>
            <a:ext cx="656262" cy="2422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032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/>
            </a:gs>
            <a:gs pos="44000">
              <a:srgbClr val="FFFFCC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455164" y="796912"/>
            <a:ext cx="11232011" cy="3583895"/>
          </a:xfrm>
          <a:prstGeom prst="roundRect">
            <a:avLst/>
          </a:prstGeom>
          <a:solidFill>
            <a:srgbClr val="FE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623455" y="1150804"/>
            <a:ext cx="108148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一般利用者</a:t>
            </a:r>
            <a:r>
              <a:rPr lang="ja-JP" altLang="en-US" sz="3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様</a:t>
            </a:r>
            <a:r>
              <a:rPr lang="ja-JP" altLang="en-US" sz="3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が行う基本的な操作は以上となります。</a:t>
            </a:r>
            <a:endParaRPr lang="en-US" altLang="ja-JP" sz="36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36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可能であれば、貴</a:t>
            </a:r>
            <a:r>
              <a:rPr lang="ja-JP" altLang="en-US" sz="3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研究</a:t>
            </a:r>
            <a:r>
              <a:rPr lang="ja-JP" altLang="en-US" sz="3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に沿った内容に修正いただき、利用者様により解り易いオリジナルのマニュアルをご作成・配布いただけますと幸いに存じます。</a:t>
            </a:r>
            <a:endParaRPr lang="ja-JP" altLang="en-US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65" y="6104032"/>
            <a:ext cx="11232011" cy="74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20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/>
            </a:gs>
            <a:gs pos="37000">
              <a:srgbClr val="FFFFCC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65" y="6104032"/>
            <a:ext cx="11232011" cy="748051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455165" y="515389"/>
            <a:ext cx="11232011" cy="5262559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ご利用にあたりまして</a:t>
            </a:r>
            <a:endParaRPr kumimoji="1" lang="en-US" altLang="ja-JP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6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●プロジェクトへの参加は、先ず研究事務局にご連絡ください。</a:t>
            </a:r>
            <a:endParaRPr kumimoji="1" lang="en-US" altLang="ja-JP" sz="16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6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●利用には</a:t>
            </a:r>
            <a:r>
              <a:rPr kumimoji="1" lang="en-US" altLang="ja-JP" sz="1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UMIN ID</a:t>
            </a:r>
            <a:r>
              <a:rPr kumimoji="1" lang="ja-JP" altLang="en-US" sz="1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と症例登録用パスワードが必要となります。</a:t>
            </a:r>
            <a:endParaRPr kumimoji="1" lang="en-US" altLang="ja-JP" sz="16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6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/>
            <a:r>
              <a:rPr kumimoji="1" lang="en-US" altLang="ja-JP" sz="1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【UMIN ID】</a:t>
            </a:r>
          </a:p>
          <a:p>
            <a:pPr marL="800100" lvl="1" indent="-342900">
              <a:buFont typeface="+mj-lt"/>
              <a:buAutoNum type="arabicPeriod"/>
            </a:pPr>
            <a:r>
              <a:rPr kumimoji="1" lang="en-US" altLang="ja-JP" sz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UMIN ID</a:t>
            </a:r>
            <a:r>
              <a:rPr kumimoji="1" lang="ja-JP" altLang="en-US" sz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を未所持の場合（</a:t>
            </a:r>
            <a:r>
              <a:rPr kumimoji="1" lang="en-US" altLang="ja-JP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https://www.umin.ac.jp/id/uminid/touroku00.htm</a:t>
            </a:r>
            <a:r>
              <a:rPr kumimoji="1" lang="ja-JP" altLang="en-US" sz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）より個人用</a:t>
            </a:r>
            <a:r>
              <a:rPr kumimoji="1" lang="en-US" altLang="ja-JP" sz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UMIN ID</a:t>
            </a:r>
            <a:r>
              <a:rPr kumimoji="1" lang="ja-JP" altLang="en-US" sz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の新規申請をお願いします。</a:t>
            </a:r>
            <a:endParaRPr kumimoji="1" lang="en-US" altLang="ja-JP" sz="12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800100" lvl="1" indent="-342900">
              <a:buFont typeface="+mj-lt"/>
              <a:buAutoNum type="arabicPeriod"/>
            </a:pPr>
            <a:r>
              <a:rPr kumimoji="1" lang="en-US" altLang="ja-JP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UMIN ID</a:t>
            </a:r>
            <a:r>
              <a:rPr kumimoji="1" lang="ja-JP" altLang="en-US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kumimoji="1" lang="ja-JP" altLang="en-US" sz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失念、もしくは不明である場合（</a:t>
            </a:r>
            <a:r>
              <a:rPr kumimoji="1" lang="en-US" altLang="ja-JP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https://center2.umin.ac.jp/cgi-open-bin/shinsei/tanto_list.cgi</a:t>
            </a:r>
            <a:r>
              <a:rPr kumimoji="1" lang="ja-JP" altLang="en-US" sz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）から、一般用パスワード更新申請をお願いします。</a:t>
            </a:r>
            <a:r>
              <a:rPr kumimoji="1" lang="en-US" altLang="ja-JP" sz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UMIN ID</a:t>
            </a:r>
            <a:r>
              <a:rPr kumimoji="1" lang="ja-JP" altLang="en-US" sz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欄は空白で構いません。申請内容を</a:t>
            </a:r>
            <a:r>
              <a:rPr kumimoji="1" lang="en-US" altLang="ja-JP" sz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UMIN</a:t>
            </a:r>
            <a:r>
              <a:rPr kumimoji="1" lang="ja-JP" altLang="en-US" sz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センターで確認し、既所持であれば</a:t>
            </a:r>
            <a:r>
              <a:rPr kumimoji="1" lang="en-US" altLang="ja-JP" sz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UMIN ID</a:t>
            </a:r>
            <a:r>
              <a:rPr kumimoji="1" lang="ja-JP" altLang="en-US" sz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をご通知いたします。未所持</a:t>
            </a:r>
            <a:r>
              <a:rPr kumimoji="1" lang="ja-JP" altLang="en-US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ja-JP" altLang="en-US" sz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不明の場合は、その旨のご連絡いたします。</a:t>
            </a:r>
            <a:endParaRPr kumimoji="1" lang="en-US" altLang="ja-JP" sz="12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/>
            <a:endParaRPr kumimoji="1" lang="en-US" altLang="ja-JP" sz="12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/>
            <a:r>
              <a:rPr kumimoji="1" lang="en-US" altLang="ja-JP" sz="1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1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症例登録用パスワード</a:t>
            </a:r>
            <a:r>
              <a:rPr kumimoji="1" lang="en-US" altLang="ja-JP" sz="1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pPr marL="800100" lvl="1" indent="-342900">
              <a:buFont typeface="+mj-lt"/>
              <a:buAutoNum type="arabicPeriod"/>
            </a:pPr>
            <a:r>
              <a:rPr kumimoji="1" lang="ja-JP" altLang="en-US" sz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事務局にて、システム</a:t>
            </a:r>
            <a:r>
              <a:rPr kumimoji="1" lang="ja-JP" altLang="en-US" sz="120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に利用者登録</a:t>
            </a:r>
            <a:r>
              <a:rPr kumimoji="1" lang="ja-JP" altLang="en-US" sz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することで「症例登録用パスワード」が発行されます。</a:t>
            </a:r>
            <a:endParaRPr kumimoji="1" lang="en-US" altLang="ja-JP" sz="12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800100" lvl="1" indent="-342900">
              <a:buFont typeface="+mj-lt"/>
              <a:buAutoNum type="arabicPeriod"/>
            </a:pPr>
            <a:r>
              <a:rPr kumimoji="1" lang="ja-JP" altLang="en-US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既</a:t>
            </a:r>
            <a:r>
              <a:rPr kumimoji="1" lang="ja-JP" altLang="en-US" sz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r>
              <a:rPr kumimoji="1" lang="en-US" altLang="ja-JP" sz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UMIN INDICE</a:t>
            </a:r>
            <a:r>
              <a:rPr kumimoji="1" lang="ja-JP" altLang="en-US" sz="1200" dirty="0" err="1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kumimoji="1" lang="ja-JP" altLang="en-US" sz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もしくは</a:t>
            </a:r>
            <a:r>
              <a:rPr kumimoji="1" lang="en-US" altLang="ja-JP" sz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NCD</a:t>
            </a:r>
            <a:r>
              <a:rPr kumimoji="1" lang="ja-JP" altLang="en-US" sz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システムをご利用している場合は、既に</a:t>
            </a:r>
            <a:r>
              <a:rPr kumimoji="1" lang="ja-JP" altLang="en-US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「症例登録用パスワード</a:t>
            </a:r>
            <a:r>
              <a:rPr kumimoji="1" lang="ja-JP" altLang="en-US" sz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」をお持ちですので、そのままお使いいただけます。（システムへの利用者登録は必要です）</a:t>
            </a:r>
            <a:endParaRPr kumimoji="1" lang="en-US" altLang="ja-JP" sz="12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endParaRPr kumimoji="1" lang="en-US" altLang="ja-JP" sz="1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●最小化法割付フォームへのご入力は間違いないようご確認ください。</a:t>
            </a:r>
            <a:endParaRPr kumimoji="1" lang="en-US" altLang="ja-JP" sz="16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800100" lvl="1" indent="-342900">
              <a:buFont typeface="+mj-lt"/>
              <a:buAutoNum type="arabicPeriod"/>
            </a:pPr>
            <a:r>
              <a:rPr kumimoji="1" lang="ja-JP" altLang="en-US" sz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割付結果を因子の値から算出しているため、登録を行うと因子項目の修正は行えなくなります。ご入力内容は十分確認の上、ご登録ください。</a:t>
            </a:r>
            <a:endParaRPr kumimoji="1" lang="en-US" altLang="ja-JP" sz="12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6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●登録内容等のご質問などありました場合は、研究</a:t>
            </a:r>
            <a:r>
              <a:rPr kumimoji="1" lang="ja-JP" altLang="en-US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事務局にご連絡ください。</a:t>
            </a:r>
            <a:endParaRPr kumimoji="1" lang="en-US" altLang="ja-JP" sz="16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600" dirty="0">
              <a:solidFill>
                <a:schemeClr val="bg1"/>
              </a:solidFill>
            </a:endParaRPr>
          </a:p>
          <a:p>
            <a:endParaRPr kumimoji="1" lang="en-US" altLang="ja-JP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08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/>
            </a:gs>
            <a:gs pos="44000">
              <a:srgbClr val="FFFFCC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4286513"/>
            <a:ext cx="2983956" cy="15383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307164"/>
            <a:ext cx="8440328" cy="17528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1064" y="1438398"/>
            <a:ext cx="10796112" cy="868767"/>
          </a:xfrm>
        </p:spPr>
        <p:txBody>
          <a:bodyPr rtlCol="0">
            <a:normAutofit fontScale="90000"/>
          </a:bodyPr>
          <a:lstStyle/>
          <a:p>
            <a:r>
              <a:rPr lang="en-US" altLang="ja-JP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27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INDICE </a:t>
            </a:r>
            <a:r>
              <a:rPr kumimoji="0" lang="en-US" altLang="ja-JP" sz="2700" b="1" cap="none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cloud</a:t>
            </a:r>
            <a:r>
              <a:rPr kumimoji="0" lang="ja-JP" altLang="en-US" sz="2700" b="1" cap="none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</a:t>
            </a:r>
            <a:r>
              <a:rPr kumimoji="0" lang="en-US" altLang="ja-JP" sz="2700" b="1" cap="none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HP</a:t>
            </a:r>
            <a:r>
              <a:rPr kumimoji="0" lang="ja-JP" altLang="en-US" sz="2700" b="1" cap="none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</a:t>
            </a:r>
            <a:r>
              <a:rPr kumimoji="0" lang="en-US" altLang="ja-JP" sz="2700" b="1" cap="none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https://www.umin.ac.jp/indice/cloud.html</a:t>
            </a:r>
            <a:r>
              <a:rPr kumimoji="0" lang="ja-JP" altLang="en-US" sz="2700" b="1" cap="none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）にある「</a:t>
            </a:r>
            <a:r>
              <a:rPr kumimoji="0" lang="ja-JP" altLang="en-US" sz="2700" b="1" cap="none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一般利用者</a:t>
            </a:r>
            <a:r>
              <a:rPr kumimoji="0" lang="ja-JP" altLang="en-US" sz="2700" b="1" cap="none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」用のボタンからアクセスをお願いいたします。</a:t>
            </a:r>
            <a:endParaRPr lang="ja-JP" altLang="en-US" sz="27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55165" y="389833"/>
            <a:ext cx="73828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INDICE cloud</a:t>
            </a:r>
            <a:r>
              <a:rPr lang="ja-JP" altLang="en-US" sz="4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へ</a:t>
            </a:r>
            <a:r>
              <a:rPr lang="ja-JP" altLang="en-US" sz="4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ログイン</a:t>
            </a:r>
            <a:endParaRPr lang="ja-JP" altLang="en-US" sz="4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65" y="6104032"/>
            <a:ext cx="11232011" cy="748051"/>
          </a:xfrm>
          <a:prstGeom prst="rect">
            <a:avLst/>
          </a:prstGeom>
        </p:spPr>
      </p:pic>
      <p:sp>
        <p:nvSpPr>
          <p:cNvPr id="13" name="楕円 12"/>
          <p:cNvSpPr/>
          <p:nvPr/>
        </p:nvSpPr>
        <p:spPr>
          <a:xfrm>
            <a:off x="3443289" y="5395586"/>
            <a:ext cx="904875" cy="4313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/>
          <p:cNvCxnSpPr/>
          <p:nvPr/>
        </p:nvCxnSpPr>
        <p:spPr>
          <a:xfrm flipH="1">
            <a:off x="4686301" y="4143575"/>
            <a:ext cx="800100" cy="5523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楕円 15"/>
          <p:cNvSpPr/>
          <p:nvPr/>
        </p:nvSpPr>
        <p:spPr>
          <a:xfrm>
            <a:off x="3314702" y="2729430"/>
            <a:ext cx="5648324" cy="12580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角丸四角形吹き出し 25"/>
          <p:cNvSpPr/>
          <p:nvPr/>
        </p:nvSpPr>
        <p:spPr>
          <a:xfrm>
            <a:off x="5086352" y="4676279"/>
            <a:ext cx="4924425" cy="982395"/>
          </a:xfrm>
          <a:prstGeom prst="wedgeRoundRectCallout">
            <a:avLst>
              <a:gd name="adj1" fmla="val -55284"/>
              <a:gd name="adj2" fmla="val 18869"/>
              <a:gd name="adj3" fmla="val 16667"/>
            </a:avLst>
          </a:prstGeom>
          <a:solidFill>
            <a:srgbClr val="FEE8F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アクセスすると認証画面が表示されますので</a:t>
            </a:r>
            <a:r>
              <a: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UMIN ID</a:t>
            </a:r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と症例登録用パスワードでログインしてください。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427373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/>
            </a:gs>
            <a:gs pos="44000">
              <a:srgbClr val="FFFFCC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85" y="1320696"/>
            <a:ext cx="9107171" cy="29722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正方形/長方形 2"/>
          <p:cNvSpPr/>
          <p:nvPr/>
        </p:nvSpPr>
        <p:spPr>
          <a:xfrm>
            <a:off x="455165" y="329422"/>
            <a:ext cx="73828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プロジェクト</a:t>
            </a:r>
            <a:r>
              <a:rPr lang="ja-JP" altLang="en-US" sz="4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へ</a:t>
            </a:r>
            <a:r>
              <a:rPr lang="ja-JP" altLang="en-US" sz="4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アクセス</a:t>
            </a:r>
            <a:endParaRPr lang="ja-JP" altLang="en-US" sz="4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65" y="6104032"/>
            <a:ext cx="11232011" cy="748051"/>
          </a:xfrm>
          <a:prstGeom prst="rect">
            <a:avLst/>
          </a:prstGeom>
        </p:spPr>
      </p:pic>
      <p:sp>
        <p:nvSpPr>
          <p:cNvPr id="13" name="楕円 12"/>
          <p:cNvSpPr/>
          <p:nvPr/>
        </p:nvSpPr>
        <p:spPr>
          <a:xfrm>
            <a:off x="3781426" y="1413164"/>
            <a:ext cx="1776226" cy="6176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/>
          <p:cNvSpPr/>
          <p:nvPr/>
        </p:nvSpPr>
        <p:spPr>
          <a:xfrm>
            <a:off x="1579418" y="2252668"/>
            <a:ext cx="4726379" cy="17347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角丸四角形吹き出し 25"/>
          <p:cNvSpPr/>
          <p:nvPr/>
        </p:nvSpPr>
        <p:spPr>
          <a:xfrm>
            <a:off x="3640976" y="4577543"/>
            <a:ext cx="7937710" cy="962767"/>
          </a:xfrm>
          <a:prstGeom prst="wedgeRoundRectCallout">
            <a:avLst>
              <a:gd name="adj1" fmla="val -37491"/>
              <a:gd name="adj2" fmla="val -104437"/>
              <a:gd name="adj3" fmla="val 16667"/>
            </a:avLst>
          </a:prstGeom>
          <a:solidFill>
            <a:srgbClr val="FE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アクセスを行った</a:t>
            </a:r>
            <a:r>
              <a:rPr lang="en-US" altLang="ja-JP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UMIN ID</a:t>
            </a:r>
            <a:r>
              <a:rPr lang="ja-JP" altLang="en-US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で参加されているプロジェクトが表示されます</a:t>
            </a:r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ので、 「ログイン」ボタンから該当</a:t>
            </a:r>
            <a:r>
              <a:rPr lang="ja-JP" altLang="en-US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プロジェクトに移動して</a:t>
            </a:r>
            <a:r>
              <a:rPr lang="ja-JP" altLang="en-US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ください。</a:t>
            </a:r>
            <a:endParaRPr lang="ja-JP" altLang="en-US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534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/>
            </a:gs>
            <a:gs pos="44000">
              <a:srgbClr val="FFFFCC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70" y="1353467"/>
            <a:ext cx="10058400" cy="32240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正方形/長方形 2"/>
          <p:cNvSpPr/>
          <p:nvPr/>
        </p:nvSpPr>
        <p:spPr>
          <a:xfrm>
            <a:off x="455165" y="329422"/>
            <a:ext cx="73828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メニュー画面</a:t>
            </a:r>
            <a:endParaRPr lang="ja-JP" altLang="en-US" sz="4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65" y="6104032"/>
            <a:ext cx="11232011" cy="748051"/>
          </a:xfrm>
          <a:prstGeom prst="rect">
            <a:avLst/>
          </a:prstGeom>
        </p:spPr>
      </p:pic>
      <p:sp>
        <p:nvSpPr>
          <p:cNvPr id="26" name="角丸四角形吹き出し 25"/>
          <p:cNvSpPr/>
          <p:nvPr/>
        </p:nvSpPr>
        <p:spPr>
          <a:xfrm>
            <a:off x="5201444" y="985375"/>
            <a:ext cx="5634196" cy="1312055"/>
          </a:xfrm>
          <a:prstGeom prst="wedgeRoundRectCallout">
            <a:avLst>
              <a:gd name="adj1" fmla="val -51505"/>
              <a:gd name="adj2" fmla="val 9963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プロジェクトへ移動するとメニュー画面が表示されます。</a:t>
            </a:r>
            <a:endParaRPr lang="en-US" altLang="ja-JP" sz="14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新規登録は上段のボタンから行ってください。</a:t>
            </a:r>
            <a:endParaRPr lang="en-US" altLang="ja-JP" sz="14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ここでは「患者割付登録</a:t>
            </a:r>
            <a:r>
              <a:rPr lang="ja-JP" altLang="en-US" sz="1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フォーム</a:t>
            </a:r>
            <a:r>
              <a:rPr lang="ja-JP" altLang="en-US" sz="1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」の表示名称としておりますが、プロジェクトにより名称は変わりますのでご留意ください</a:t>
            </a:r>
            <a:r>
              <a:rPr lang="ja-JP" altLang="en-US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ja-JP" altLang="en-US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936170" y="4617377"/>
            <a:ext cx="9670870" cy="834734"/>
          </a:xfrm>
          <a:prstGeom prst="wedgeRoundRectCallout">
            <a:avLst>
              <a:gd name="adj1" fmla="val 2527"/>
              <a:gd name="adj2" fmla="val -113929"/>
              <a:gd name="adj3" fmla="val 16667"/>
            </a:avLst>
          </a:prstGeom>
          <a:solidFill>
            <a:srgbClr val="FE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上段</a:t>
            </a:r>
            <a:r>
              <a:rPr lang="ja-JP" altLang="en-US" sz="1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のボタンより登録完了すると下段「登録結果一覧」で登録症例を確認できます。</a:t>
            </a:r>
            <a:endParaRPr lang="en-US" altLang="ja-JP" sz="14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また</a:t>
            </a:r>
            <a:r>
              <a:rPr lang="ja-JP" altLang="en-US" sz="1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sz="1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経過観察画面などのその他の画面への</a:t>
            </a:r>
            <a:r>
              <a:rPr lang="ja-JP" altLang="en-US" sz="1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アクセス</a:t>
            </a:r>
            <a:r>
              <a:rPr lang="ja-JP" altLang="en-US" sz="1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、および</a:t>
            </a:r>
            <a:r>
              <a:rPr lang="ja-JP" altLang="en-US" sz="1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登録データの修正もこちらのボタンより行えます。</a:t>
            </a:r>
            <a:endParaRPr lang="ja-JP" altLang="en-US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206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/>
            </a:gs>
            <a:gs pos="44000">
              <a:srgbClr val="FFFFCC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109" y="1513945"/>
            <a:ext cx="4263173" cy="44805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57" y="913972"/>
            <a:ext cx="4258062" cy="48560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正方形/長方形 2"/>
          <p:cNvSpPr/>
          <p:nvPr/>
        </p:nvSpPr>
        <p:spPr>
          <a:xfrm>
            <a:off x="455165" y="329422"/>
            <a:ext cx="73828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初期登録</a:t>
            </a:r>
            <a:r>
              <a:rPr lang="ja-JP" altLang="en-US" sz="4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画面（</a:t>
            </a:r>
            <a:r>
              <a:rPr lang="en-US" altLang="ja-JP" sz="4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ja-JP" altLang="en-US" sz="4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65" y="6104032"/>
            <a:ext cx="11232011" cy="748051"/>
          </a:xfrm>
          <a:prstGeom prst="rect">
            <a:avLst/>
          </a:prstGeom>
        </p:spPr>
      </p:pic>
      <p:sp>
        <p:nvSpPr>
          <p:cNvPr id="6" name="線吹き出し 2 (枠付き) 5"/>
          <p:cNvSpPr/>
          <p:nvPr/>
        </p:nvSpPr>
        <p:spPr>
          <a:xfrm>
            <a:off x="5678322" y="891274"/>
            <a:ext cx="3208712" cy="387910"/>
          </a:xfrm>
          <a:prstGeom prst="borderCallout2">
            <a:avLst>
              <a:gd name="adj1" fmla="val 13867"/>
              <a:gd name="adj2" fmla="val -126"/>
              <a:gd name="adj3" fmla="val 18750"/>
              <a:gd name="adj4" fmla="val -16667"/>
              <a:gd name="adj5" fmla="val 52928"/>
              <a:gd name="adj6" fmla="val -3539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 smtClean="0">
                <a:solidFill>
                  <a:schemeClr val="bg1"/>
                </a:solidFill>
              </a:rPr>
              <a:t>現在アクセスしている画面名称が表示されます。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11" name="線吹き出し 2 (枠付き) 10"/>
          <p:cNvSpPr/>
          <p:nvPr/>
        </p:nvSpPr>
        <p:spPr>
          <a:xfrm>
            <a:off x="4310879" y="1446213"/>
            <a:ext cx="2734887" cy="394824"/>
          </a:xfrm>
          <a:prstGeom prst="borderCallout2">
            <a:avLst>
              <a:gd name="adj1" fmla="val 20378"/>
              <a:gd name="adj2" fmla="val -126"/>
              <a:gd name="adj3" fmla="val 18750"/>
              <a:gd name="adj4" fmla="val -16667"/>
              <a:gd name="adj5" fmla="val 93623"/>
              <a:gd name="adj6" fmla="val -5484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 smtClean="0">
                <a:solidFill>
                  <a:schemeClr val="bg1"/>
                </a:solidFill>
              </a:rPr>
              <a:t>「登録日」「登録者」は自動表示されます。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線吹き出し 2 (枠付き) 11"/>
          <p:cNvSpPr/>
          <p:nvPr/>
        </p:nvSpPr>
        <p:spPr>
          <a:xfrm>
            <a:off x="3471165" y="2132645"/>
            <a:ext cx="3019900" cy="422664"/>
          </a:xfrm>
          <a:prstGeom prst="borderCallout2">
            <a:avLst>
              <a:gd name="adj1" fmla="val 18751"/>
              <a:gd name="adj2" fmla="val 200"/>
              <a:gd name="adj3" fmla="val 18750"/>
              <a:gd name="adj4" fmla="val -16667"/>
              <a:gd name="adj5" fmla="val 85618"/>
              <a:gd name="adj6" fmla="val -3843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 smtClean="0">
                <a:solidFill>
                  <a:schemeClr val="bg1"/>
                </a:solidFill>
              </a:rPr>
              <a:t>ラジオボタンの項目は単一選択となります。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cxnSp>
        <p:nvCxnSpPr>
          <p:cNvPr id="21" name="曲線コネクタ 20"/>
          <p:cNvCxnSpPr/>
          <p:nvPr/>
        </p:nvCxnSpPr>
        <p:spPr>
          <a:xfrm flipV="1">
            <a:off x="3897724" y="1432920"/>
            <a:ext cx="4701991" cy="4481561"/>
          </a:xfrm>
          <a:prstGeom prst="curved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線吹き出し 2 (枠付き) 12"/>
          <p:cNvSpPr/>
          <p:nvPr/>
        </p:nvSpPr>
        <p:spPr>
          <a:xfrm>
            <a:off x="4031781" y="2662335"/>
            <a:ext cx="4078777" cy="785976"/>
          </a:xfrm>
          <a:prstGeom prst="borderCallout2">
            <a:avLst>
              <a:gd name="adj1" fmla="val 18751"/>
              <a:gd name="adj2" fmla="val 200"/>
              <a:gd name="adj3" fmla="val 18750"/>
              <a:gd name="adj4" fmla="val -16667"/>
              <a:gd name="adj5" fmla="val 69011"/>
              <a:gd name="adj6" fmla="val -2811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 smtClean="0">
                <a:solidFill>
                  <a:schemeClr val="bg1"/>
                </a:solidFill>
              </a:rPr>
              <a:t>年月日の項目は、「</a:t>
            </a:r>
            <a:r>
              <a:rPr kumimoji="1" lang="en-US" altLang="ja-JP" sz="1200" dirty="0" err="1" smtClean="0">
                <a:solidFill>
                  <a:schemeClr val="bg1"/>
                </a:solidFill>
              </a:rPr>
              <a:t>yyyy</a:t>
            </a:r>
            <a:r>
              <a:rPr kumimoji="1" lang="en-US" altLang="ja-JP" sz="1200" dirty="0" smtClean="0">
                <a:solidFill>
                  <a:schemeClr val="bg1"/>
                </a:solidFill>
              </a:rPr>
              <a:t>/</a:t>
            </a:r>
            <a:r>
              <a:rPr kumimoji="1" lang="en-US" altLang="ja-JP" sz="1200" dirty="0" err="1" smtClean="0">
                <a:solidFill>
                  <a:schemeClr val="bg1"/>
                </a:solidFill>
              </a:rPr>
              <a:t>dd</a:t>
            </a:r>
            <a:r>
              <a:rPr kumimoji="1" lang="en-US" altLang="ja-JP" sz="1200" dirty="0" smtClean="0">
                <a:solidFill>
                  <a:schemeClr val="bg1"/>
                </a:solidFill>
              </a:rPr>
              <a:t>/mm</a:t>
            </a:r>
            <a:r>
              <a:rPr kumimoji="1" lang="ja-JP" altLang="en-US" sz="1200" dirty="0" smtClean="0">
                <a:solidFill>
                  <a:schemeClr val="bg1"/>
                </a:solidFill>
              </a:rPr>
              <a:t>」の形式で入力してください。</a:t>
            </a:r>
            <a:endParaRPr kumimoji="1" lang="en-US" altLang="ja-JP" sz="1200" dirty="0" smtClean="0">
              <a:solidFill>
                <a:schemeClr val="bg1"/>
              </a:solidFill>
            </a:endParaRPr>
          </a:p>
          <a:p>
            <a:r>
              <a:rPr kumimoji="1" lang="ja-JP" altLang="en-US" sz="1200" dirty="0">
                <a:solidFill>
                  <a:schemeClr val="bg1"/>
                </a:solidFill>
              </a:rPr>
              <a:t>また</a:t>
            </a:r>
            <a:r>
              <a:rPr kumimoji="1" lang="ja-JP" altLang="en-US" sz="1200" dirty="0" smtClean="0">
                <a:solidFill>
                  <a:schemeClr val="bg1"/>
                </a:solidFill>
              </a:rPr>
              <a:t>、上限下限の設定がしてある場合、規定外の値ではエラーとなります。プロジェクトに沿ったご入力をお願いします。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246" y="4471084"/>
            <a:ext cx="1958684" cy="97728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線吹き出し 2 (枠付き) 13"/>
          <p:cNvSpPr/>
          <p:nvPr/>
        </p:nvSpPr>
        <p:spPr>
          <a:xfrm>
            <a:off x="2394387" y="4043192"/>
            <a:ext cx="3019900" cy="521727"/>
          </a:xfrm>
          <a:prstGeom prst="borderCallout2">
            <a:avLst>
              <a:gd name="adj1" fmla="val 77169"/>
              <a:gd name="adj2" fmla="val -351"/>
              <a:gd name="adj3" fmla="val 77168"/>
              <a:gd name="adj4" fmla="val -17217"/>
              <a:gd name="adj5" fmla="val 48169"/>
              <a:gd name="adj6" fmla="val -2962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 smtClean="0">
                <a:solidFill>
                  <a:schemeClr val="bg1"/>
                </a:solidFill>
              </a:rPr>
              <a:t>項目欄に</a:t>
            </a:r>
            <a:r>
              <a:rPr kumimoji="1" lang="en-US" altLang="ja-JP" sz="1200" dirty="0" smtClean="0">
                <a:solidFill>
                  <a:srgbClr val="FF0000"/>
                </a:solidFill>
              </a:rPr>
              <a:t>【</a:t>
            </a:r>
            <a:r>
              <a:rPr kumimoji="1" lang="ja-JP" altLang="en-US" sz="1200" dirty="0" smtClean="0">
                <a:solidFill>
                  <a:srgbClr val="FF0000"/>
                </a:solidFill>
              </a:rPr>
              <a:t>必須</a:t>
            </a:r>
            <a:r>
              <a:rPr kumimoji="1" lang="en-US" altLang="ja-JP" sz="1200" dirty="0" smtClean="0">
                <a:solidFill>
                  <a:srgbClr val="FF0000"/>
                </a:solidFill>
              </a:rPr>
              <a:t>】</a:t>
            </a:r>
            <a:r>
              <a:rPr kumimoji="1" lang="ja-JP" altLang="en-US" sz="1200" dirty="0" smtClean="0">
                <a:solidFill>
                  <a:schemeClr val="bg1"/>
                </a:solidFill>
              </a:rPr>
              <a:t>が表示されている項目は入力がないとエラーとなります。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38" name="線吹き出し 2 (枠付き) 37"/>
          <p:cNvSpPr/>
          <p:nvPr/>
        </p:nvSpPr>
        <p:spPr>
          <a:xfrm>
            <a:off x="9457737" y="3101900"/>
            <a:ext cx="2112506" cy="999095"/>
          </a:xfrm>
          <a:prstGeom prst="borderCallout2">
            <a:avLst>
              <a:gd name="adj1" fmla="val 80753"/>
              <a:gd name="adj2" fmla="val -539"/>
              <a:gd name="adj3" fmla="val 81350"/>
              <a:gd name="adj4" fmla="val -8407"/>
              <a:gd name="adj5" fmla="val 124173"/>
              <a:gd name="adj6" fmla="val -1267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 smtClean="0">
                <a:solidFill>
                  <a:schemeClr val="bg1"/>
                </a:solidFill>
              </a:rPr>
              <a:t>テキストエリア項目はデフォルト（規制がない状態）で半角</a:t>
            </a:r>
            <a:r>
              <a:rPr kumimoji="1" lang="en-US" altLang="ja-JP" sz="1200" dirty="0" smtClean="0">
                <a:solidFill>
                  <a:schemeClr val="bg1"/>
                </a:solidFill>
              </a:rPr>
              <a:t>2000</a:t>
            </a:r>
            <a:r>
              <a:rPr kumimoji="1" lang="ja-JP" altLang="en-US" sz="1200" dirty="0" smtClean="0">
                <a:solidFill>
                  <a:schemeClr val="bg1"/>
                </a:solidFill>
              </a:rPr>
              <a:t>文字、全角</a:t>
            </a:r>
            <a:r>
              <a:rPr kumimoji="1" lang="en-US" altLang="ja-JP" sz="1200" dirty="0" smtClean="0">
                <a:solidFill>
                  <a:schemeClr val="bg1"/>
                </a:solidFill>
              </a:rPr>
              <a:t>1000</a:t>
            </a:r>
            <a:r>
              <a:rPr kumimoji="1" lang="ja-JP" altLang="en-US" sz="1200" dirty="0" smtClean="0">
                <a:solidFill>
                  <a:schemeClr val="bg1"/>
                </a:solidFill>
              </a:rPr>
              <a:t>文字の入力が可能です。</a:t>
            </a:r>
            <a:endParaRPr kumimoji="1" lang="en-US" altLang="ja-JP" sz="1200" dirty="0" smtClean="0">
              <a:solidFill>
                <a:schemeClr val="bg1"/>
              </a:solidFill>
            </a:endParaRPr>
          </a:p>
          <a:p>
            <a:r>
              <a:rPr kumimoji="1" lang="ja-JP" altLang="en-US" sz="1200" dirty="0">
                <a:solidFill>
                  <a:schemeClr val="bg1"/>
                </a:solidFill>
              </a:rPr>
              <a:t>改行</a:t>
            </a:r>
            <a:r>
              <a:rPr kumimoji="1" lang="ja-JP" altLang="en-US" sz="1200" dirty="0" smtClean="0">
                <a:solidFill>
                  <a:schemeClr val="bg1"/>
                </a:solidFill>
              </a:rPr>
              <a:t>は</a:t>
            </a:r>
            <a:r>
              <a:rPr kumimoji="1" lang="en-US" altLang="ja-JP" sz="1200" dirty="0" smtClean="0">
                <a:solidFill>
                  <a:schemeClr val="bg1"/>
                </a:solidFill>
              </a:rPr>
              <a:t>Enter</a:t>
            </a:r>
            <a:r>
              <a:rPr kumimoji="1" lang="ja-JP" altLang="en-US" sz="1200" dirty="0" smtClean="0">
                <a:solidFill>
                  <a:schemeClr val="bg1"/>
                </a:solidFill>
              </a:rPr>
              <a:t>キーで行えます。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44" name="線吹き出し 2 (枠付き) 43"/>
          <p:cNvSpPr/>
          <p:nvPr/>
        </p:nvSpPr>
        <p:spPr>
          <a:xfrm>
            <a:off x="6766560" y="5295208"/>
            <a:ext cx="2096007" cy="574064"/>
          </a:xfrm>
          <a:prstGeom prst="borderCallout2">
            <a:avLst>
              <a:gd name="adj1" fmla="val 20296"/>
              <a:gd name="adj2" fmla="val 101016"/>
              <a:gd name="adj3" fmla="val 18750"/>
              <a:gd name="adj4" fmla="val 118803"/>
              <a:gd name="adj5" fmla="val 42213"/>
              <a:gd name="adj6" fmla="val 12444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bg1"/>
                </a:solidFill>
              </a:rPr>
              <a:t>入力</a:t>
            </a:r>
            <a:r>
              <a:rPr kumimoji="1" lang="ja-JP" altLang="en-US" sz="1200" dirty="0" smtClean="0">
                <a:solidFill>
                  <a:schemeClr val="bg1"/>
                </a:solidFill>
              </a:rPr>
              <a:t>が完了しましたら最下部の「確認」ボタンをクリックしてください。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4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/>
            </a:gs>
            <a:gs pos="44000">
              <a:srgbClr val="FFFFCC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1" y="306484"/>
            <a:ext cx="4607641" cy="50612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正方形/長方形 2"/>
          <p:cNvSpPr/>
          <p:nvPr/>
        </p:nvSpPr>
        <p:spPr>
          <a:xfrm>
            <a:off x="455165" y="329422"/>
            <a:ext cx="73828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初期登録</a:t>
            </a:r>
            <a:r>
              <a:rPr lang="ja-JP" altLang="en-US" sz="4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画面（</a:t>
            </a:r>
            <a:r>
              <a:rPr lang="en-US" altLang="ja-JP" sz="4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4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ja-JP" altLang="en-US" sz="4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65" y="6104032"/>
            <a:ext cx="11232011" cy="748051"/>
          </a:xfrm>
          <a:prstGeom prst="rect">
            <a:avLst/>
          </a:prstGeom>
        </p:spPr>
      </p:pic>
      <p:sp>
        <p:nvSpPr>
          <p:cNvPr id="6" name="線吹き出し 2 (枠付き) 5"/>
          <p:cNvSpPr/>
          <p:nvPr/>
        </p:nvSpPr>
        <p:spPr>
          <a:xfrm>
            <a:off x="2485505" y="1871654"/>
            <a:ext cx="3521645" cy="817532"/>
          </a:xfrm>
          <a:prstGeom prst="borderCallout2">
            <a:avLst>
              <a:gd name="adj1" fmla="val 22439"/>
              <a:gd name="adj2" fmla="val 99874"/>
              <a:gd name="adj3" fmla="val -15537"/>
              <a:gd name="adj4" fmla="val 106649"/>
              <a:gd name="adj5" fmla="val -15646"/>
              <a:gd name="adj6" fmla="val 11538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 smtClean="0">
                <a:solidFill>
                  <a:schemeClr val="bg1"/>
                </a:solidFill>
              </a:rPr>
              <a:t>「確認」押下時、エラーがない状態で登録は可能ですが、割付プロジェクトの場合、因子項目</a:t>
            </a:r>
            <a:r>
              <a:rPr kumimoji="1" lang="ja-JP" altLang="en-US" sz="1200" dirty="0">
                <a:solidFill>
                  <a:schemeClr val="bg1"/>
                </a:solidFill>
              </a:rPr>
              <a:t>は</a:t>
            </a:r>
            <a:r>
              <a:rPr kumimoji="1" lang="ja-JP" altLang="en-US" sz="1200" dirty="0" smtClean="0">
                <a:solidFill>
                  <a:schemeClr val="bg1"/>
                </a:solidFill>
              </a:rPr>
              <a:t>割付登録後の修正が行えなくなります。入力した値を十分ご確認の上、登録作業を行ってください。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44" name="線吹き出し 2 (枠付き) 43"/>
          <p:cNvSpPr/>
          <p:nvPr/>
        </p:nvSpPr>
        <p:spPr>
          <a:xfrm>
            <a:off x="8443503" y="3357650"/>
            <a:ext cx="2577036" cy="596826"/>
          </a:xfrm>
          <a:prstGeom prst="borderCallout2">
            <a:avLst>
              <a:gd name="adj1" fmla="val 101080"/>
              <a:gd name="adj2" fmla="val 31986"/>
              <a:gd name="adj3" fmla="val 153043"/>
              <a:gd name="adj4" fmla="val 32396"/>
              <a:gd name="adj5" fmla="val 259123"/>
              <a:gd name="adj6" fmla="val 2101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 smtClean="0">
                <a:solidFill>
                  <a:schemeClr val="bg1"/>
                </a:solidFill>
              </a:rPr>
              <a:t>「登録」押下で登録完了となります。</a:t>
            </a:r>
            <a:endParaRPr kumimoji="1" lang="en-US" altLang="ja-JP" sz="1200" dirty="0" smtClean="0">
              <a:solidFill>
                <a:schemeClr val="bg1"/>
              </a:solidFill>
            </a:endParaRPr>
          </a:p>
          <a:p>
            <a:r>
              <a:rPr kumimoji="1" lang="ja-JP" altLang="en-US" sz="1200" dirty="0">
                <a:solidFill>
                  <a:schemeClr val="bg1"/>
                </a:solidFill>
              </a:rPr>
              <a:t>修正がある場合</a:t>
            </a:r>
            <a:r>
              <a:rPr kumimoji="1" lang="ja-JP" altLang="en-US" sz="1200" dirty="0" smtClean="0">
                <a:solidFill>
                  <a:schemeClr val="bg1"/>
                </a:solidFill>
              </a:rPr>
              <a:t>は「入力画面へ戻る」をクリック。</a:t>
            </a:r>
            <a:endParaRPr kumimoji="1" lang="en-US" altLang="ja-JP" sz="1200" dirty="0" smtClean="0">
              <a:solidFill>
                <a:schemeClr val="bg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15" y="3357650"/>
            <a:ext cx="3071670" cy="23011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15" y="1111395"/>
            <a:ext cx="2971429" cy="7238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上下矢印 4"/>
          <p:cNvSpPr/>
          <p:nvPr/>
        </p:nvSpPr>
        <p:spPr>
          <a:xfrm>
            <a:off x="1795549" y="1874937"/>
            <a:ext cx="440575" cy="142269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>
            <a:off x="3701879" y="1207292"/>
            <a:ext cx="889462" cy="532015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線吹き出し 2 (枠付き) 11"/>
          <p:cNvSpPr/>
          <p:nvPr/>
        </p:nvSpPr>
        <p:spPr>
          <a:xfrm>
            <a:off x="2784763" y="2869927"/>
            <a:ext cx="3117273" cy="731520"/>
          </a:xfrm>
          <a:prstGeom prst="borderCallout2">
            <a:avLst>
              <a:gd name="adj1" fmla="val 18751"/>
              <a:gd name="adj2" fmla="val 200"/>
              <a:gd name="adj3" fmla="val 19886"/>
              <a:gd name="adj4" fmla="val -5697"/>
              <a:gd name="adj5" fmla="val 109744"/>
              <a:gd name="adj6" fmla="val -1608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 smtClean="0">
                <a:solidFill>
                  <a:schemeClr val="bg1"/>
                </a:solidFill>
              </a:rPr>
              <a:t>「確認」押下で入力された値のチェックを行います。エラーがある場合は、赤文字でメッセージが表示されますので、適宜ご修正いただき、再度「確認」ボタンをクリックしてください。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54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/>
            </a:gs>
            <a:gs pos="44000">
              <a:srgbClr val="FFFFCC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355" y="329422"/>
            <a:ext cx="6486821" cy="281328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正方形/長方形 2"/>
          <p:cNvSpPr/>
          <p:nvPr/>
        </p:nvSpPr>
        <p:spPr>
          <a:xfrm>
            <a:off x="455165" y="329422"/>
            <a:ext cx="73828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完了</a:t>
            </a:r>
            <a:r>
              <a:rPr lang="ja-JP" altLang="en-US" sz="4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画面</a:t>
            </a:r>
            <a:endParaRPr lang="ja-JP" altLang="en-US" sz="4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65" y="6104032"/>
            <a:ext cx="11232011" cy="748051"/>
          </a:xfrm>
          <a:prstGeom prst="rect">
            <a:avLst/>
          </a:prstGeom>
        </p:spPr>
      </p:pic>
      <p:sp>
        <p:nvSpPr>
          <p:cNvPr id="6" name="線吹き出し 2 (枠付き) 5"/>
          <p:cNvSpPr/>
          <p:nvPr/>
        </p:nvSpPr>
        <p:spPr>
          <a:xfrm>
            <a:off x="1428784" y="1390441"/>
            <a:ext cx="3165861" cy="454984"/>
          </a:xfrm>
          <a:prstGeom prst="borderCallout2">
            <a:avLst>
              <a:gd name="adj1" fmla="val 22439"/>
              <a:gd name="adj2" fmla="val 99874"/>
              <a:gd name="adj3" fmla="val -15537"/>
              <a:gd name="adj4" fmla="val 106649"/>
              <a:gd name="adj5" fmla="val -15646"/>
              <a:gd name="adj6" fmla="val 11538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 smtClean="0">
                <a:solidFill>
                  <a:schemeClr val="bg1"/>
                </a:solidFill>
              </a:rPr>
              <a:t>登録または更新が正常に完了すると完了画面に推移します。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線吹き出し 2 (枠付き) 11"/>
          <p:cNvSpPr/>
          <p:nvPr/>
        </p:nvSpPr>
        <p:spPr>
          <a:xfrm>
            <a:off x="1662546" y="2137003"/>
            <a:ext cx="3869470" cy="903073"/>
          </a:xfrm>
          <a:prstGeom prst="borderCallout2">
            <a:avLst>
              <a:gd name="adj1" fmla="val 84999"/>
              <a:gd name="adj2" fmla="val 99789"/>
              <a:gd name="adj3" fmla="val 12170"/>
              <a:gd name="adj4" fmla="val 109101"/>
              <a:gd name="adj5" fmla="val 12823"/>
              <a:gd name="adj6" fmla="val 12736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bg1"/>
                </a:solidFill>
              </a:rPr>
              <a:t>この画面に</a:t>
            </a:r>
            <a:r>
              <a:rPr kumimoji="1" lang="ja-JP" altLang="en-US" sz="1100" dirty="0" smtClean="0">
                <a:solidFill>
                  <a:schemeClr val="bg1"/>
                </a:solidFill>
              </a:rPr>
              <a:t>は当該フォームの登録時情報が表示されます。</a:t>
            </a:r>
            <a:endParaRPr kumimoji="1" lang="en-US" altLang="ja-JP" sz="1100" dirty="0" smtClean="0">
              <a:solidFill>
                <a:schemeClr val="bg1"/>
              </a:solidFill>
            </a:endParaRPr>
          </a:p>
          <a:p>
            <a:r>
              <a:rPr kumimoji="1" lang="ja-JP" altLang="en-US" sz="1100" dirty="0">
                <a:solidFill>
                  <a:schemeClr val="bg1"/>
                </a:solidFill>
              </a:rPr>
              <a:t>登録</a:t>
            </a:r>
            <a:r>
              <a:rPr kumimoji="1" lang="ja-JP" altLang="en-US" sz="1100" dirty="0" smtClean="0">
                <a:solidFill>
                  <a:schemeClr val="bg1"/>
                </a:solidFill>
              </a:rPr>
              <a:t>番号・・・プロジェクトへ登録された順に順次発番</a:t>
            </a:r>
            <a:endParaRPr kumimoji="1" lang="en-US" altLang="ja-JP" sz="1100" dirty="0" smtClean="0">
              <a:solidFill>
                <a:schemeClr val="bg1"/>
              </a:solidFill>
            </a:endParaRPr>
          </a:p>
          <a:p>
            <a:r>
              <a:rPr kumimoji="1" lang="ja-JP" altLang="en-US" sz="1100" dirty="0">
                <a:solidFill>
                  <a:schemeClr val="bg1"/>
                </a:solidFill>
              </a:rPr>
              <a:t>割付</a:t>
            </a:r>
            <a:r>
              <a:rPr kumimoji="1" lang="ja-JP" altLang="en-US" sz="1100" dirty="0" smtClean="0">
                <a:solidFill>
                  <a:schemeClr val="bg1"/>
                </a:solidFill>
              </a:rPr>
              <a:t>番号・・・割付群＋割り付けられた順に発番</a:t>
            </a:r>
            <a:endParaRPr kumimoji="1" lang="en-US" altLang="ja-JP" sz="1100" dirty="0" smtClean="0">
              <a:solidFill>
                <a:schemeClr val="bg1"/>
              </a:solidFill>
            </a:endParaRPr>
          </a:p>
          <a:p>
            <a:r>
              <a:rPr kumimoji="1" lang="ja-JP" altLang="en-US" sz="1100" dirty="0">
                <a:solidFill>
                  <a:schemeClr val="bg1"/>
                </a:solidFill>
              </a:rPr>
              <a:t>登録</a:t>
            </a:r>
            <a:r>
              <a:rPr kumimoji="1" lang="ja-JP" altLang="en-US" sz="1100" dirty="0" smtClean="0">
                <a:solidFill>
                  <a:schemeClr val="bg1"/>
                </a:solidFill>
              </a:rPr>
              <a:t>日・・・・・登録された日付</a:t>
            </a:r>
            <a:endParaRPr kumimoji="1" lang="en-US" altLang="ja-JP" sz="1100" dirty="0" smtClean="0">
              <a:solidFill>
                <a:schemeClr val="bg1"/>
              </a:solidFill>
            </a:endParaRPr>
          </a:p>
          <a:p>
            <a:r>
              <a:rPr kumimoji="1" lang="ja-JP" altLang="en-US" sz="1100" dirty="0" smtClean="0">
                <a:solidFill>
                  <a:schemeClr val="bg1"/>
                </a:solidFill>
              </a:rPr>
              <a:t>登録者・・・・・アクセスした</a:t>
            </a:r>
            <a:r>
              <a:rPr kumimoji="1" lang="en-US" altLang="ja-JP" sz="1100" dirty="0" smtClean="0">
                <a:solidFill>
                  <a:schemeClr val="bg1"/>
                </a:solidFill>
              </a:rPr>
              <a:t>UMIN ID</a:t>
            </a:r>
            <a:r>
              <a:rPr kumimoji="1" lang="ja-JP" altLang="en-US" sz="1100" dirty="0" smtClean="0">
                <a:solidFill>
                  <a:schemeClr val="bg1"/>
                </a:solidFill>
              </a:rPr>
              <a:t>とお名前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566" y="3475854"/>
            <a:ext cx="4233900" cy="25464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4" name="線吹き出し 2 (枠付き) 43"/>
          <p:cNvSpPr/>
          <p:nvPr/>
        </p:nvSpPr>
        <p:spPr>
          <a:xfrm>
            <a:off x="9043638" y="3177441"/>
            <a:ext cx="2577036" cy="596826"/>
          </a:xfrm>
          <a:prstGeom prst="borderCallout2">
            <a:avLst>
              <a:gd name="adj1" fmla="val -1989"/>
              <a:gd name="adj2" fmla="val 24889"/>
              <a:gd name="adj3" fmla="val -43345"/>
              <a:gd name="adj4" fmla="val 24654"/>
              <a:gd name="adj5" fmla="val -43120"/>
              <a:gd name="adj6" fmla="val 585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 smtClean="0">
                <a:solidFill>
                  <a:schemeClr val="bg1"/>
                </a:solidFill>
              </a:rPr>
              <a:t>続けて登録症例に対する経過観察や記録フォームにご登録したい場合は「詳細情報画面へ」をクリック。</a:t>
            </a:r>
            <a:endParaRPr kumimoji="1" lang="en-US" altLang="ja-JP" sz="1200" dirty="0" smtClean="0">
              <a:solidFill>
                <a:schemeClr val="bg1"/>
              </a:solidFill>
            </a:endParaRPr>
          </a:p>
        </p:txBody>
      </p:sp>
      <p:sp>
        <p:nvSpPr>
          <p:cNvPr id="16" name="下矢印 15"/>
          <p:cNvSpPr/>
          <p:nvPr/>
        </p:nvSpPr>
        <p:spPr>
          <a:xfrm>
            <a:off x="8769927" y="3040075"/>
            <a:ext cx="182880" cy="5094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下矢印 17"/>
          <p:cNvSpPr/>
          <p:nvPr/>
        </p:nvSpPr>
        <p:spPr>
          <a:xfrm rot="4016145">
            <a:off x="6665087" y="2309665"/>
            <a:ext cx="177970" cy="22162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84" y="3906196"/>
            <a:ext cx="4630042" cy="15824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線吹き出し 2 (枠付き) 19"/>
          <p:cNvSpPr/>
          <p:nvPr/>
        </p:nvSpPr>
        <p:spPr>
          <a:xfrm>
            <a:off x="2244436" y="3549534"/>
            <a:ext cx="3434104" cy="330630"/>
          </a:xfrm>
          <a:prstGeom prst="borderCallout2">
            <a:avLst>
              <a:gd name="adj1" fmla="val 31956"/>
              <a:gd name="adj2" fmla="val 99789"/>
              <a:gd name="adj3" fmla="val -38218"/>
              <a:gd name="adj4" fmla="val 109316"/>
              <a:gd name="adj5" fmla="val -182707"/>
              <a:gd name="adj6" fmla="val 15756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 smtClean="0">
                <a:solidFill>
                  <a:schemeClr val="bg1"/>
                </a:solidFill>
              </a:rPr>
              <a:t>「メニューに戻る」でアクセス時の画面へ戻れます。</a:t>
            </a:r>
            <a:endParaRPr kumimoji="1" lang="en-US" altLang="ja-JP" sz="1200" dirty="0" smtClean="0">
              <a:solidFill>
                <a:schemeClr val="bg1"/>
              </a:solidFill>
            </a:endParaRPr>
          </a:p>
        </p:txBody>
      </p:sp>
      <p:sp>
        <p:nvSpPr>
          <p:cNvPr id="19" name="屈折矢印 18"/>
          <p:cNvSpPr/>
          <p:nvPr/>
        </p:nvSpPr>
        <p:spPr>
          <a:xfrm rot="5400000">
            <a:off x="4817225" y="3711632"/>
            <a:ext cx="324196" cy="357447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線吹き出し 2 (枠付き) 22"/>
          <p:cNvSpPr/>
          <p:nvPr/>
        </p:nvSpPr>
        <p:spPr>
          <a:xfrm>
            <a:off x="2244437" y="5660966"/>
            <a:ext cx="2460567" cy="361363"/>
          </a:xfrm>
          <a:prstGeom prst="borderCallout2">
            <a:avLst>
              <a:gd name="adj1" fmla="val 453"/>
              <a:gd name="adj2" fmla="val 8485"/>
              <a:gd name="adj3" fmla="val -57996"/>
              <a:gd name="adj4" fmla="val 492"/>
              <a:gd name="adj5" fmla="val -121257"/>
              <a:gd name="adj6" fmla="val 31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 smtClean="0">
                <a:solidFill>
                  <a:schemeClr val="bg1"/>
                </a:solidFill>
              </a:rPr>
              <a:t>次ページにてご説明しておりますが、登録</a:t>
            </a:r>
            <a:r>
              <a:rPr kumimoji="1" lang="ja-JP" altLang="en-US" sz="1100" dirty="0">
                <a:solidFill>
                  <a:schemeClr val="bg1"/>
                </a:solidFill>
              </a:rPr>
              <a:t>結果一覧から</a:t>
            </a:r>
            <a:r>
              <a:rPr kumimoji="1" lang="ja-JP" altLang="en-US" sz="1100" dirty="0" smtClean="0">
                <a:solidFill>
                  <a:schemeClr val="bg1"/>
                </a:solidFill>
              </a:rPr>
              <a:t>も移動できます。</a:t>
            </a:r>
            <a:endParaRPr kumimoji="1" lang="en-US" altLang="ja-JP" sz="11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00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/>
            </a:gs>
            <a:gs pos="44000">
              <a:srgbClr val="FFFFCC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65" y="2703827"/>
            <a:ext cx="4339178" cy="33185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65" y="1032144"/>
            <a:ext cx="3900704" cy="133321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正方形/長方形 2"/>
          <p:cNvSpPr/>
          <p:nvPr/>
        </p:nvSpPr>
        <p:spPr>
          <a:xfrm>
            <a:off x="455165" y="329422"/>
            <a:ext cx="73828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経過・記録等の登録（</a:t>
            </a:r>
            <a:r>
              <a:rPr lang="en-US" altLang="ja-JP" sz="4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ja-JP" altLang="en-US" sz="4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65" y="6104032"/>
            <a:ext cx="11232011" cy="748051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41" y="1351038"/>
            <a:ext cx="6088585" cy="36619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下矢印 15"/>
          <p:cNvSpPr/>
          <p:nvPr/>
        </p:nvSpPr>
        <p:spPr>
          <a:xfrm>
            <a:off x="1246908" y="2192327"/>
            <a:ext cx="182880" cy="5094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下矢印 17"/>
          <p:cNvSpPr/>
          <p:nvPr/>
        </p:nvSpPr>
        <p:spPr>
          <a:xfrm rot="15058825">
            <a:off x="4824688" y="3184376"/>
            <a:ext cx="397454" cy="12480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線吹き出し 2 (枠付き) 22"/>
          <p:cNvSpPr/>
          <p:nvPr/>
        </p:nvSpPr>
        <p:spPr>
          <a:xfrm>
            <a:off x="1875086" y="2447056"/>
            <a:ext cx="2090085" cy="340438"/>
          </a:xfrm>
          <a:prstGeom prst="borderCallout2">
            <a:avLst>
              <a:gd name="adj1" fmla="val 453"/>
              <a:gd name="adj2" fmla="val 8485"/>
              <a:gd name="adj3" fmla="val -23811"/>
              <a:gd name="adj4" fmla="val -6564"/>
              <a:gd name="adj5" fmla="val -72421"/>
              <a:gd name="adj6" fmla="val -674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00" dirty="0">
                <a:solidFill>
                  <a:schemeClr val="bg1"/>
                </a:solidFill>
              </a:rPr>
              <a:t>登録結果一覧</a:t>
            </a:r>
            <a:r>
              <a:rPr kumimoji="1" lang="ja-JP" altLang="en-US" sz="1000" dirty="0" smtClean="0">
                <a:solidFill>
                  <a:schemeClr val="bg1"/>
                </a:solidFill>
              </a:rPr>
              <a:t>から、自施設で登録されている症例を一覧表示します。</a:t>
            </a:r>
            <a:endParaRPr kumimoji="1" lang="en-US" altLang="ja-JP" sz="1000" dirty="0" smtClean="0">
              <a:solidFill>
                <a:schemeClr val="bg1"/>
              </a:solidFill>
            </a:endParaRPr>
          </a:p>
        </p:txBody>
      </p:sp>
      <p:sp>
        <p:nvSpPr>
          <p:cNvPr id="21" name="線吹き出し 2 (枠付き) 20"/>
          <p:cNvSpPr/>
          <p:nvPr/>
        </p:nvSpPr>
        <p:spPr>
          <a:xfrm>
            <a:off x="2056525" y="5238302"/>
            <a:ext cx="2532100" cy="655422"/>
          </a:xfrm>
          <a:prstGeom prst="borderCallout2">
            <a:avLst>
              <a:gd name="adj1" fmla="val 453"/>
              <a:gd name="adj2" fmla="val 8485"/>
              <a:gd name="adj3" fmla="val -51714"/>
              <a:gd name="adj4" fmla="val 5911"/>
              <a:gd name="adj5" fmla="val -72421"/>
              <a:gd name="adj6" fmla="val -2644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 smtClean="0">
                <a:solidFill>
                  <a:schemeClr val="bg1"/>
                </a:solidFill>
              </a:rPr>
              <a:t>自施設で登録されている症例が一覧表示されますので、作業を行いたい症例の「登録番号」をクリックしてください。</a:t>
            </a:r>
            <a:endParaRPr kumimoji="1" lang="en-US" altLang="ja-JP" sz="1100" dirty="0" smtClean="0">
              <a:solidFill>
                <a:schemeClr val="bg1"/>
              </a:solidFill>
            </a:endParaRPr>
          </a:p>
        </p:txBody>
      </p:sp>
      <p:sp>
        <p:nvSpPr>
          <p:cNvPr id="44" name="線吹き出し 2 (枠付き) 43"/>
          <p:cNvSpPr/>
          <p:nvPr/>
        </p:nvSpPr>
        <p:spPr>
          <a:xfrm>
            <a:off x="6549537" y="5369884"/>
            <a:ext cx="2453147" cy="632041"/>
          </a:xfrm>
          <a:prstGeom prst="borderCallout2">
            <a:avLst>
              <a:gd name="adj1" fmla="val -1989"/>
              <a:gd name="adj2" fmla="val 24889"/>
              <a:gd name="adj3" fmla="val -22453"/>
              <a:gd name="adj4" fmla="val 8203"/>
              <a:gd name="adj5" fmla="val -125296"/>
              <a:gd name="adj6" fmla="val 843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bg1"/>
                </a:solidFill>
              </a:rPr>
              <a:t>登録番号</a:t>
            </a:r>
            <a:r>
              <a:rPr kumimoji="1" lang="ja-JP" altLang="en-US" sz="1200" dirty="0" smtClean="0">
                <a:solidFill>
                  <a:schemeClr val="bg1"/>
                </a:solidFill>
              </a:rPr>
              <a:t>に紐づいた各フォームにアクセスし、</a:t>
            </a:r>
            <a:r>
              <a:rPr kumimoji="1" lang="ja-JP" altLang="en-US" sz="1200" dirty="0">
                <a:solidFill>
                  <a:schemeClr val="bg1"/>
                </a:solidFill>
              </a:rPr>
              <a:t>編集</a:t>
            </a:r>
            <a:r>
              <a:rPr kumimoji="1" lang="ja-JP" altLang="en-US" sz="1200" dirty="0" smtClean="0">
                <a:solidFill>
                  <a:schemeClr val="bg1"/>
                </a:solidFill>
              </a:rPr>
              <a:t>作業が行えます。</a:t>
            </a:r>
            <a:endParaRPr kumimoji="1" lang="en-US" altLang="ja-JP" sz="1200" dirty="0" smtClean="0">
              <a:solidFill>
                <a:schemeClr val="bg1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9468196" y="3507971"/>
            <a:ext cx="673331" cy="9642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吹き出し 4"/>
          <p:cNvSpPr/>
          <p:nvPr/>
        </p:nvSpPr>
        <p:spPr>
          <a:xfrm>
            <a:off x="10141527" y="4610499"/>
            <a:ext cx="1280160" cy="532015"/>
          </a:xfrm>
          <a:prstGeom prst="wedgeRoundRectCallout">
            <a:avLst>
              <a:gd name="adj1" fmla="val -65977"/>
              <a:gd name="adj2" fmla="val -1521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00" dirty="0" smtClean="0"/>
              <a:t>最終更新日が表示されます</a:t>
            </a:r>
            <a:endParaRPr kumimoji="1"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50606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回路">
  <a:themeElements>
    <a:clrScheme name="回路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回路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路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07C3E52-A0B1-49C0-88BD-66B715EE8B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75CB40-8686-4C48-810A-C2974D3D3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B8F5F2-61AB-4CE6-A5E3-F34B87B0EE42}">
  <ds:schemaRefs>
    <ds:schemaRef ds:uri="16c05727-aa75-4e4a-9b5f-8a80a1165891"/>
    <ds:schemaRef ds:uri="71af3243-3dd4-4a8d-8c0d-dd76da1f02a5"/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回路</Template>
  <TotalTime>0</TotalTime>
  <Words>1572</Words>
  <Application>Microsoft Office PowerPoint</Application>
  <PresentationFormat>ワイド画面</PresentationFormat>
  <Paragraphs>124</Paragraphs>
  <Slides>15</Slides>
  <Notes>15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3" baseType="lpstr">
      <vt:lpstr>Meiryo UI</vt:lpstr>
      <vt:lpstr>ＭＳ Ｐゴシック</vt:lpstr>
      <vt:lpstr>メイリオ</vt:lpstr>
      <vt:lpstr>Arial</vt:lpstr>
      <vt:lpstr>Arial Black</vt:lpstr>
      <vt:lpstr>Trebuchet MS</vt:lpstr>
      <vt:lpstr>Tw Cen MT</vt:lpstr>
      <vt:lpstr>回路</vt:lpstr>
      <vt:lpstr>UMIN 医学研究支援（症例登録割付）システムクラウド版</vt:lpstr>
      <vt:lpstr>PowerPoint プレゼンテーション</vt:lpstr>
      <vt:lpstr> INDICE cloudのHP（https://www.umin.ac.jp/indice/cloud.html）にある「一般利用者」用のボタンからアクセスをお願いいたします。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2019-12-12T00:09:57Z</dcterms:created>
  <dcterms:modified xsi:type="dcterms:W3CDTF">2020-11-05T02:31:24Z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