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60" r:id="rId3"/>
    <p:sldId id="257" r:id="rId4"/>
    <p:sldId id="258" r:id="rId5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711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803" y="10692003"/>
            <a:ext cx="7560309" cy="1905"/>
          </a:xfrm>
          <a:custGeom>
            <a:avLst/>
            <a:gdLst/>
            <a:ahLst/>
            <a:cxnLst/>
            <a:rect l="l" t="t" r="r" b="b"/>
            <a:pathLst>
              <a:path w="7560309" h="1904">
                <a:moveTo>
                  <a:pt x="0" y="1803"/>
                </a:moveTo>
                <a:lnTo>
                  <a:pt x="7560005" y="1803"/>
                </a:lnTo>
                <a:lnTo>
                  <a:pt x="7560005" y="0"/>
                </a:lnTo>
                <a:lnTo>
                  <a:pt x="0" y="0"/>
                </a:lnTo>
                <a:lnTo>
                  <a:pt x="0" y="1803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9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9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9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563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803" y="1803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60005" y="0"/>
                </a:moveTo>
                <a:lnTo>
                  <a:pt x="0" y="0"/>
                </a:lnTo>
                <a:lnTo>
                  <a:pt x="0" y="10692003"/>
                </a:lnTo>
                <a:lnTo>
                  <a:pt x="7560005" y="1069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748001"/>
            <a:ext cx="7560309" cy="174625"/>
          </a:xfrm>
          <a:custGeom>
            <a:avLst/>
            <a:gdLst/>
            <a:ahLst/>
            <a:cxnLst/>
            <a:rect l="l" t="t" r="r" b="b"/>
            <a:pathLst>
              <a:path w="7560309" h="174625">
                <a:moveTo>
                  <a:pt x="7560005" y="0"/>
                </a:moveTo>
                <a:lnTo>
                  <a:pt x="0" y="0"/>
                </a:lnTo>
                <a:lnTo>
                  <a:pt x="0" y="174320"/>
                </a:lnTo>
                <a:lnTo>
                  <a:pt x="7560005" y="174320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318065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4562475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5162474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6962470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7562469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8162467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5762472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6362471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0" y="9473971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0" y="10051021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0" y="2599207"/>
            <a:ext cx="7560309" cy="174625"/>
          </a:xfrm>
          <a:custGeom>
            <a:avLst/>
            <a:gdLst/>
            <a:ahLst/>
            <a:cxnLst/>
            <a:rect l="l" t="t" r="r" b="b"/>
            <a:pathLst>
              <a:path w="7560309" h="174625">
                <a:moveTo>
                  <a:pt x="7560005" y="0"/>
                </a:moveTo>
                <a:lnTo>
                  <a:pt x="0" y="0"/>
                </a:lnTo>
                <a:lnTo>
                  <a:pt x="0" y="174320"/>
                </a:lnTo>
                <a:lnTo>
                  <a:pt x="7560005" y="174320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0" y="3888003"/>
            <a:ext cx="7560309" cy="174625"/>
          </a:xfrm>
          <a:custGeom>
            <a:avLst/>
            <a:gdLst/>
            <a:ahLst/>
            <a:cxnLst/>
            <a:rect l="l" t="t" r="r" b="b"/>
            <a:pathLst>
              <a:path w="7560309" h="174625">
                <a:moveTo>
                  <a:pt x="7560005" y="0"/>
                </a:moveTo>
                <a:lnTo>
                  <a:pt x="0" y="0"/>
                </a:lnTo>
                <a:lnTo>
                  <a:pt x="0" y="174320"/>
                </a:lnTo>
                <a:lnTo>
                  <a:pt x="7560005" y="174320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bg1"/>
                </a:solidFill>
                <a:latin typeface="HGS明朝E"/>
                <a:cs typeface="HGS明朝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7801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bg1"/>
                </a:solidFill>
                <a:latin typeface="HGS明朝E"/>
                <a:cs typeface="HGS明朝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888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bg1"/>
                </a:solidFill>
                <a:latin typeface="HGS明朝E"/>
                <a:cs typeface="HGS明朝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5830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34402" y="10290962"/>
            <a:ext cx="2959735" cy="36830"/>
          </a:xfrm>
          <a:custGeom>
            <a:avLst/>
            <a:gdLst/>
            <a:ahLst/>
            <a:cxnLst/>
            <a:rect l="l" t="t" r="r" b="b"/>
            <a:pathLst>
              <a:path w="2959735" h="36829">
                <a:moveTo>
                  <a:pt x="0" y="36626"/>
                </a:moveTo>
                <a:lnTo>
                  <a:pt x="2959201" y="36626"/>
                </a:lnTo>
                <a:lnTo>
                  <a:pt x="2959201" y="0"/>
                </a:lnTo>
                <a:lnTo>
                  <a:pt x="0" y="0"/>
                </a:lnTo>
                <a:lnTo>
                  <a:pt x="0" y="36626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866400" y="10290962"/>
            <a:ext cx="2959735" cy="36830"/>
          </a:xfrm>
          <a:custGeom>
            <a:avLst/>
            <a:gdLst/>
            <a:ahLst/>
            <a:cxnLst/>
            <a:rect l="l" t="t" r="r" b="b"/>
            <a:pathLst>
              <a:path w="2959734" h="36829">
                <a:moveTo>
                  <a:pt x="0" y="36626"/>
                </a:moveTo>
                <a:lnTo>
                  <a:pt x="2959201" y="36626"/>
                </a:lnTo>
                <a:lnTo>
                  <a:pt x="2959201" y="0"/>
                </a:lnTo>
                <a:lnTo>
                  <a:pt x="0" y="0"/>
                </a:lnTo>
                <a:lnTo>
                  <a:pt x="0" y="36626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59941" y="1617832"/>
            <a:ext cx="5225415" cy="1690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9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713610" y="10250712"/>
            <a:ext cx="126364" cy="126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34402" y="10290962"/>
            <a:ext cx="2959735" cy="36830"/>
          </a:xfrm>
          <a:custGeom>
            <a:avLst/>
            <a:gdLst/>
            <a:ahLst/>
            <a:cxnLst/>
            <a:rect l="l" t="t" r="r" b="b"/>
            <a:pathLst>
              <a:path w="2959735" h="36829">
                <a:moveTo>
                  <a:pt x="0" y="36626"/>
                </a:moveTo>
                <a:lnTo>
                  <a:pt x="2959201" y="36626"/>
                </a:lnTo>
                <a:lnTo>
                  <a:pt x="2959201" y="0"/>
                </a:lnTo>
                <a:lnTo>
                  <a:pt x="0" y="0"/>
                </a:lnTo>
                <a:lnTo>
                  <a:pt x="0" y="36626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866400" y="10290962"/>
            <a:ext cx="2959735" cy="36830"/>
          </a:xfrm>
          <a:custGeom>
            <a:avLst/>
            <a:gdLst/>
            <a:ahLst/>
            <a:cxnLst/>
            <a:rect l="l" t="t" r="r" b="b"/>
            <a:pathLst>
              <a:path w="2959734" h="36829">
                <a:moveTo>
                  <a:pt x="0" y="36626"/>
                </a:moveTo>
                <a:lnTo>
                  <a:pt x="2959201" y="36626"/>
                </a:lnTo>
                <a:lnTo>
                  <a:pt x="2959201" y="0"/>
                </a:lnTo>
                <a:lnTo>
                  <a:pt x="0" y="0"/>
                </a:lnTo>
                <a:lnTo>
                  <a:pt x="0" y="36626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1200" y="694863"/>
            <a:ext cx="6560449" cy="925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bg1"/>
                </a:solidFill>
                <a:latin typeface="HGS明朝E"/>
                <a:cs typeface="HGS明朝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688732" y="10250712"/>
            <a:ext cx="175895" cy="126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100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25000">
              <a:schemeClr val="accent2">
                <a:lumMod val="80000"/>
                <a:lumOff val="2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20000"/>
                <a:lumOff val="80000"/>
              </a:schemeClr>
            </a:gs>
            <a:gs pos="75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1065" y="1572869"/>
            <a:ext cx="6428422" cy="369332"/>
          </a:xfrm>
        </p:spPr>
        <p:txBody>
          <a:bodyPr/>
          <a:lstStyle/>
          <a:p>
            <a:pPr algn="ctr"/>
            <a:r>
              <a:rPr kumimoji="1" lang="ja-JP" altLang="en-US" sz="2400" dirty="0">
                <a:solidFill>
                  <a:schemeClr val="bg1">
                    <a:lumMod val="95000"/>
                  </a:schemeClr>
                </a:solidFill>
              </a:rPr>
              <a:t>オンライン臨床教育評価システム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4"/>
          </p:nvPr>
        </p:nvSpPr>
        <p:spPr>
          <a:xfrm>
            <a:off x="656209" y="5988304"/>
            <a:ext cx="6428422" cy="276999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　</a:t>
            </a:r>
            <a:r>
              <a:rPr kumimoji="1" lang="ja-JP" altLang="en-US" dirty="0" smtClean="0">
                <a:solidFill>
                  <a:schemeClr val="tx1"/>
                </a:solidFill>
                <a:latin typeface="ＭＳ Ｐゴシック"/>
                <a:ea typeface="ＭＳ Ｐゴシック"/>
              </a:rPr>
              <a:t>メディカルスタッフ</a:t>
            </a:r>
            <a:r>
              <a:rPr kumimoji="1" lang="en-US" altLang="ja-JP" dirty="0" smtClean="0">
                <a:solidFill>
                  <a:schemeClr val="tx1"/>
                </a:solidFill>
                <a:latin typeface="ＭＳ Ｐゴシック"/>
                <a:ea typeface="ＭＳ Ｐゴシック"/>
              </a:rPr>
              <a:t>QR</a:t>
            </a:r>
            <a:r>
              <a:rPr kumimoji="1" lang="ja-JP" altLang="en-US" dirty="0" smtClean="0">
                <a:solidFill>
                  <a:schemeClr val="tx1"/>
                </a:solidFill>
                <a:latin typeface="ＭＳ Ｐゴシック"/>
                <a:ea typeface="ＭＳ Ｐゴシック"/>
              </a:rPr>
              <a:t>コード用</a:t>
            </a:r>
            <a:r>
              <a:rPr kumimoji="1" lang="ja-JP" altLang="en-US" dirty="0" smtClean="0">
                <a:solidFill>
                  <a:schemeClr val="tx1"/>
                </a:solidFill>
                <a:latin typeface="ＭＳ Ｐゴシック"/>
                <a:ea typeface="ＭＳ Ｐゴシック"/>
              </a:rPr>
              <a:t>マニュアル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　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】</a:t>
            </a:r>
            <a:endParaRPr lang="ja-JP" altLang="en-US" dirty="0">
              <a:solidFill>
                <a:schemeClr val="tx1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56209" y="1990993"/>
            <a:ext cx="6428422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bg1"/>
                </a:solidFill>
                <a:latin typeface="HGS明朝E"/>
                <a:ea typeface="+mj-ea"/>
                <a:cs typeface="HGS明朝E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54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HGS明朝E"/>
                <a:ea typeface="ＭＳ Ｐゴシック" panose="020B0600070205080204" pitchFamily="50" charset="-128"/>
              </a:rPr>
              <a:t>D E B U T 2</a:t>
            </a:r>
            <a:endParaRPr kumimoji="1" lang="ja-JP" altLang="en-US" sz="5400" b="1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HGS明朝E"/>
              <a:ea typeface="ＭＳ Ｐゴシック" panose="020B060007020508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56209" y="2870783"/>
            <a:ext cx="642842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bg1"/>
                </a:solidFill>
                <a:latin typeface="HGS明朝E"/>
                <a:ea typeface="+mj-ea"/>
                <a:cs typeface="HGS明朝E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HGS明朝E"/>
                <a:ea typeface="ＭＳ Ｐゴシック" panose="020B0600070205080204" pitchFamily="50" charset="-128"/>
              </a:rPr>
              <a:t>Dental training Evaluation and </a:t>
            </a:r>
            <a:r>
              <a:rPr kumimoji="1" lang="en-US" altLang="ja-JP" sz="2000" b="0" i="0" u="none" strike="noStrike" kern="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HGS明朝E"/>
                <a:ea typeface="ＭＳ Ｐゴシック" panose="020B0600070205080204" pitchFamily="50" charset="-128"/>
              </a:rPr>
              <a:t>taBUlation</a:t>
            </a:r>
            <a:r>
              <a:rPr kumimoji="1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HGS明朝E"/>
                <a:ea typeface="ＭＳ Ｐゴシック" panose="020B0600070205080204" pitchFamily="50" charset="-128"/>
              </a:rPr>
              <a:t> </a:t>
            </a:r>
            <a:r>
              <a:rPr kumimoji="1" lang="en-US" altLang="ja-JP" sz="2000" b="0" i="0" u="none" strike="noStrike" kern="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HGS明朝E"/>
                <a:ea typeface="ＭＳ Ｐゴシック" panose="020B0600070205080204" pitchFamily="50" charset="-128"/>
              </a:rPr>
              <a:t>SysTem</a:t>
            </a: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HGS明朝E"/>
              <a:ea typeface="ＭＳ Ｐゴシック" panose="020B0600070205080204" pitchFamily="50" charset="-128"/>
            </a:endParaRPr>
          </a:p>
        </p:txBody>
      </p:sp>
      <p:sp>
        <p:nvSpPr>
          <p:cNvPr id="6" name="object 41"/>
          <p:cNvSpPr txBox="1">
            <a:spLocks noGrp="1"/>
          </p:cNvSpPr>
          <p:nvPr>
            <p:ph type="sldNum" sz="quarter" idx="7"/>
          </p:nvPr>
        </p:nvSpPr>
        <p:spPr>
          <a:xfrm>
            <a:off x="3686906" y="10250712"/>
            <a:ext cx="183514" cy="126365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1" sz="7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4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sz="7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2802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782705" y="1764858"/>
            <a:ext cx="2902710" cy="4552739"/>
            <a:chOff x="798301" y="1791005"/>
            <a:chExt cx="2902710" cy="4552739"/>
          </a:xfrm>
        </p:grpSpPr>
        <p:sp>
          <p:nvSpPr>
            <p:cNvPr id="4" name="object 4"/>
            <p:cNvSpPr/>
            <p:nvPr/>
          </p:nvSpPr>
          <p:spPr>
            <a:xfrm>
              <a:off x="845999" y="1791005"/>
              <a:ext cx="2434791" cy="450809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01784" y="2162703"/>
              <a:ext cx="2464435" cy="262890"/>
            </a:xfrm>
            <a:custGeom>
              <a:avLst/>
              <a:gdLst/>
              <a:ahLst/>
              <a:cxnLst/>
              <a:rect l="l" t="t" r="r" b="b"/>
              <a:pathLst>
                <a:path w="2464435" h="262889">
                  <a:moveTo>
                    <a:pt x="100888" y="0"/>
                  </a:moveTo>
                  <a:lnTo>
                    <a:pt x="42562" y="944"/>
                  </a:lnTo>
                  <a:lnTo>
                    <a:pt x="12611" y="7559"/>
                  </a:lnTo>
                  <a:lnTo>
                    <a:pt x="1576" y="25513"/>
                  </a:lnTo>
                  <a:lnTo>
                    <a:pt x="0" y="60477"/>
                  </a:lnTo>
                  <a:lnTo>
                    <a:pt x="0" y="202323"/>
                  </a:lnTo>
                  <a:lnTo>
                    <a:pt x="1576" y="237287"/>
                  </a:lnTo>
                  <a:lnTo>
                    <a:pt x="12611" y="255241"/>
                  </a:lnTo>
                  <a:lnTo>
                    <a:pt x="42562" y="261856"/>
                  </a:lnTo>
                  <a:lnTo>
                    <a:pt x="100888" y="262801"/>
                  </a:lnTo>
                  <a:lnTo>
                    <a:pt x="2363419" y="262801"/>
                  </a:lnTo>
                  <a:lnTo>
                    <a:pt x="2421752" y="261856"/>
                  </a:lnTo>
                  <a:lnTo>
                    <a:pt x="2451708" y="255241"/>
                  </a:lnTo>
                  <a:lnTo>
                    <a:pt x="2462744" y="237287"/>
                  </a:lnTo>
                  <a:lnTo>
                    <a:pt x="2464320" y="202323"/>
                  </a:lnTo>
                  <a:lnTo>
                    <a:pt x="2464320" y="60477"/>
                  </a:lnTo>
                  <a:lnTo>
                    <a:pt x="2462744" y="25513"/>
                  </a:lnTo>
                  <a:lnTo>
                    <a:pt x="2451708" y="7559"/>
                  </a:lnTo>
                  <a:lnTo>
                    <a:pt x="2421752" y="944"/>
                  </a:lnTo>
                  <a:lnTo>
                    <a:pt x="2363419" y="0"/>
                  </a:lnTo>
                  <a:lnTo>
                    <a:pt x="100888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98301" y="3737704"/>
              <a:ext cx="2480945" cy="2606040"/>
            </a:xfrm>
            <a:custGeom>
              <a:avLst/>
              <a:gdLst/>
              <a:ahLst/>
              <a:cxnLst/>
              <a:rect l="l" t="t" r="r" b="b"/>
              <a:pathLst>
                <a:path w="2480945" h="2606040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2514993"/>
                  </a:lnTo>
                  <a:lnTo>
                    <a:pt x="1414" y="2567314"/>
                  </a:lnTo>
                  <a:lnTo>
                    <a:pt x="11312" y="2594181"/>
                  </a:lnTo>
                  <a:lnTo>
                    <a:pt x="38179" y="2604079"/>
                  </a:lnTo>
                  <a:lnTo>
                    <a:pt x="90500" y="2605493"/>
                  </a:lnTo>
                  <a:lnTo>
                    <a:pt x="2390013" y="2605493"/>
                  </a:lnTo>
                  <a:lnTo>
                    <a:pt x="2442333" y="2604079"/>
                  </a:lnTo>
                  <a:lnTo>
                    <a:pt x="2469200" y="2594181"/>
                  </a:lnTo>
                  <a:lnTo>
                    <a:pt x="2479099" y="2567314"/>
                  </a:lnTo>
                  <a:lnTo>
                    <a:pt x="2480513" y="2514993"/>
                  </a:lnTo>
                  <a:lnTo>
                    <a:pt x="2480513" y="90500"/>
                  </a:lnTo>
                  <a:lnTo>
                    <a:pt x="2479099" y="38179"/>
                  </a:lnTo>
                  <a:lnTo>
                    <a:pt x="2469200" y="11312"/>
                  </a:lnTo>
                  <a:lnTo>
                    <a:pt x="2442333" y="1414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8301" y="3444303"/>
              <a:ext cx="2484120" cy="240665"/>
            </a:xfrm>
            <a:custGeom>
              <a:avLst/>
              <a:gdLst/>
              <a:ahLst/>
              <a:cxnLst/>
              <a:rect l="l" t="t" r="r" b="b"/>
              <a:pathLst>
                <a:path w="248412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393035" y="240588"/>
                  </a:lnTo>
                  <a:lnTo>
                    <a:pt x="2445356" y="239174"/>
                  </a:lnTo>
                  <a:lnTo>
                    <a:pt x="2472223" y="229276"/>
                  </a:lnTo>
                  <a:lnTo>
                    <a:pt x="2482121" y="202409"/>
                  </a:lnTo>
                  <a:lnTo>
                    <a:pt x="2483535" y="150088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325601" y="4033803"/>
              <a:ext cx="1375410" cy="259715"/>
            </a:xfrm>
            <a:custGeom>
              <a:avLst/>
              <a:gdLst/>
              <a:ahLst/>
              <a:cxnLst/>
              <a:rect l="l" t="t" r="r" b="b"/>
              <a:pathLst>
                <a:path w="1375410" h="259714">
                  <a:moveTo>
                    <a:pt x="1375219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375219" y="259194"/>
                  </a:lnTo>
                  <a:lnTo>
                    <a:pt x="1375219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18099" y="6663856"/>
            <a:ext cx="6116955" cy="3663439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675"/>
              </a:spcBef>
            </a:pPr>
            <a:r>
              <a:rPr sz="1000" spc="-1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メ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デ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ィ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カ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ル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Ⅰ／Ⅱ／Ⅲ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1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方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法を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説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明し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2700" marR="5080" indent="128905">
              <a:lnSpc>
                <a:spcPct val="148200"/>
              </a:lnSpc>
            </a:pP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記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2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QR</a:t>
            </a:r>
            <a:r>
              <a:rPr sz="1000" spc="-33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コ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病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院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から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受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け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取</a:t>
            </a:r>
            <a:r>
              <a:rPr sz="1000" spc="-1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3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QR</a:t>
            </a:r>
            <a:r>
              <a:rPr sz="1000" spc="-32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コ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直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接</a:t>
            </a:r>
            <a:r>
              <a:rPr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endParaRPr lang="en-US" sz="1000" spc="15" dirty="0" smtClean="0">
              <a:solidFill>
                <a:srgbClr val="231F20"/>
              </a:solidFill>
              <a:latin typeface="ＭＳ ゴシック"/>
              <a:cs typeface="ＭＳ ゴシック"/>
            </a:endParaRPr>
          </a:p>
          <a:p>
            <a:pPr marL="12700" marR="5080" indent="128905">
              <a:lnSpc>
                <a:spcPct val="148200"/>
              </a:lnSpc>
            </a:pP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提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時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2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QR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コ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マ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ホ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読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取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セ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1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spcBef>
                <a:spcPts val="5"/>
              </a:spcBef>
              <a:buSzPct val="90000"/>
              <a:buChar char="■"/>
              <a:tabLst>
                <a:tab pos="140335" algn="l"/>
              </a:tabLst>
            </a:pPr>
            <a:r>
              <a:rPr lang="ja-JP" altLang="en-US" sz="1000" spc="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票</a:t>
            </a:r>
            <a:r>
              <a:rPr sz="1000" spc="-10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入</a:t>
            </a:r>
            <a:r>
              <a:rPr sz="100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力</a:t>
            </a:r>
            <a:endParaRPr sz="1000" dirty="0">
              <a:latin typeface="ＭＳ ゴシック"/>
              <a:cs typeface="ＭＳ ゴシック"/>
            </a:endParaRPr>
          </a:p>
          <a:p>
            <a:pPr marL="131445" indent="-119380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32080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対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象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誤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ない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ご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37795" indent="-125730">
              <a:lnSpc>
                <a:spcPct val="100000"/>
              </a:lnSpc>
              <a:spcBef>
                <a:spcPts val="580"/>
              </a:spcBef>
              <a:buSzPct val="90000"/>
              <a:buAutoNum type="arabicPeriod"/>
              <a:tabLst>
                <a:tab pos="138430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使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76835">
              <a:lnSpc>
                <a:spcPct val="100000"/>
              </a:lnSpc>
              <a:spcBef>
                <a:spcPts val="580"/>
              </a:spcBef>
            </a:pP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思わ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れる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字を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-----------------------------------------------------------------------------------------</a:t>
            </a:r>
            <a:endParaRPr sz="1000" dirty="0">
              <a:latin typeface="ＭＳ ゴシック"/>
              <a:cs typeface="ＭＳ ゴシック"/>
            </a:endParaRPr>
          </a:p>
          <a:p>
            <a:pPr marL="268605">
              <a:lnSpc>
                <a:spcPct val="100000"/>
              </a:lnSpc>
              <a:spcBef>
                <a:spcPts val="575"/>
              </a:spcBef>
            </a:pP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26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：</a:t>
            </a:r>
            <a:endParaRPr sz="1000" dirty="0">
              <a:latin typeface="ＭＳ ゴシック"/>
              <a:cs typeface="ＭＳ ゴシック"/>
            </a:endParaRPr>
          </a:p>
          <a:p>
            <a:pPr marL="396875">
              <a:lnSpc>
                <a:spcPct val="100000"/>
              </a:lnSpc>
              <a:spcBef>
                <a:spcPts val="580"/>
              </a:spcBef>
            </a:pP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185" dirty="0">
                <a:solidFill>
                  <a:srgbClr val="231F20"/>
                </a:solidFill>
                <a:latin typeface="ＭＳ ゴシック"/>
                <a:cs typeface="ＭＳ ゴシック"/>
              </a:rPr>
              <a:t>Ⅰ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A1</a:t>
            </a:r>
            <a:r>
              <a:rPr sz="1000" spc="-35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4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Ⅲ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C1</a:t>
            </a:r>
            <a:r>
              <a:rPr sz="1000" spc="-34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4</a:t>
            </a:r>
            <a:r>
              <a:rPr sz="1000" spc="-27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ぞ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れ評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6875" marR="5080" indent="1905">
              <a:lnSpc>
                <a:spcPct val="148200"/>
              </a:lnSpc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Ⅱ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25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様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B1</a:t>
            </a:r>
            <a:r>
              <a:rPr sz="1000" spc="-3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1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9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ある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字を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が 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3065" marR="5080" indent="5080">
              <a:lnSpc>
                <a:spcPct val="148200"/>
              </a:lnSpc>
            </a:pP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加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Ⅱ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も</a:t>
            </a:r>
            <a:r>
              <a:rPr sz="1000" spc="-1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ひ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方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法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6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マ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1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クリ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ち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1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字を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11946" y="4055034"/>
            <a:ext cx="8947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0" dirty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-5" dirty="0">
                <a:solidFill>
                  <a:srgbClr val="FFFFFF"/>
                </a:solidFill>
                <a:latin typeface="ＭＳ ゴシック"/>
                <a:cs typeface="ＭＳ ゴシック"/>
              </a:rPr>
              <a:t>票</a:t>
            </a: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入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力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821632" y="2175373"/>
            <a:ext cx="2129584" cy="1509816"/>
            <a:chOff x="1823401" y="2171702"/>
            <a:chExt cx="2129584" cy="1509816"/>
          </a:xfrm>
        </p:grpSpPr>
        <p:sp>
          <p:nvSpPr>
            <p:cNvPr id="17" name="object 17"/>
            <p:cNvSpPr/>
            <p:nvPr/>
          </p:nvSpPr>
          <p:spPr>
            <a:xfrm>
              <a:off x="1823401" y="2171702"/>
              <a:ext cx="1861820" cy="259715"/>
            </a:xfrm>
            <a:custGeom>
              <a:avLst/>
              <a:gdLst/>
              <a:ahLst/>
              <a:cxnLst/>
              <a:rect l="l" t="t" r="r" b="b"/>
              <a:pathLst>
                <a:path w="1861820" h="259714">
                  <a:moveTo>
                    <a:pt x="1861743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861743" y="259194"/>
                  </a:lnTo>
                  <a:lnTo>
                    <a:pt x="1861743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52646" y="3249108"/>
              <a:ext cx="561975" cy="152400"/>
            </a:xfrm>
            <a:custGeom>
              <a:avLst/>
              <a:gdLst/>
              <a:ahLst/>
              <a:cxnLst/>
              <a:rect l="l" t="t" r="r" b="b"/>
              <a:pathLst>
                <a:path w="561975" h="152400">
                  <a:moveTo>
                    <a:pt x="27470" y="0"/>
                  </a:moveTo>
                  <a:lnTo>
                    <a:pt x="11588" y="429"/>
                  </a:lnTo>
                  <a:lnTo>
                    <a:pt x="3433" y="3433"/>
                  </a:lnTo>
                  <a:lnTo>
                    <a:pt x="429" y="11588"/>
                  </a:lnTo>
                  <a:lnTo>
                    <a:pt x="0" y="27470"/>
                  </a:lnTo>
                  <a:lnTo>
                    <a:pt x="0" y="124523"/>
                  </a:lnTo>
                  <a:lnTo>
                    <a:pt x="429" y="140404"/>
                  </a:lnTo>
                  <a:lnTo>
                    <a:pt x="3433" y="148559"/>
                  </a:lnTo>
                  <a:lnTo>
                    <a:pt x="11588" y="151564"/>
                  </a:lnTo>
                  <a:lnTo>
                    <a:pt x="27470" y="151993"/>
                  </a:lnTo>
                  <a:lnTo>
                    <a:pt x="534504" y="151993"/>
                  </a:lnTo>
                  <a:lnTo>
                    <a:pt x="550378" y="151564"/>
                  </a:lnTo>
                  <a:lnTo>
                    <a:pt x="558530" y="148559"/>
                  </a:lnTo>
                  <a:lnTo>
                    <a:pt x="561533" y="140404"/>
                  </a:lnTo>
                  <a:lnTo>
                    <a:pt x="561962" y="124523"/>
                  </a:lnTo>
                  <a:lnTo>
                    <a:pt x="561962" y="27470"/>
                  </a:lnTo>
                  <a:lnTo>
                    <a:pt x="561533" y="11588"/>
                  </a:lnTo>
                  <a:lnTo>
                    <a:pt x="558530" y="3433"/>
                  </a:lnTo>
                  <a:lnTo>
                    <a:pt x="550378" y="429"/>
                  </a:lnTo>
                  <a:lnTo>
                    <a:pt x="534504" y="0"/>
                  </a:lnTo>
                  <a:lnTo>
                    <a:pt x="2747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032235" y="3052803"/>
              <a:ext cx="920750" cy="207645"/>
            </a:xfrm>
            <a:custGeom>
              <a:avLst/>
              <a:gdLst/>
              <a:ahLst/>
              <a:cxnLst/>
              <a:rect l="l" t="t" r="r" b="b"/>
              <a:pathLst>
                <a:path w="920750" h="207645">
                  <a:moveTo>
                    <a:pt x="920584" y="0"/>
                  </a:moveTo>
                  <a:lnTo>
                    <a:pt x="242290" y="0"/>
                  </a:lnTo>
                  <a:lnTo>
                    <a:pt x="0" y="207365"/>
                  </a:lnTo>
                  <a:lnTo>
                    <a:pt x="920584" y="207365"/>
                  </a:lnTo>
                  <a:lnTo>
                    <a:pt x="920584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325601" y="3421803"/>
              <a:ext cx="1375410" cy="259715"/>
            </a:xfrm>
            <a:custGeom>
              <a:avLst/>
              <a:gdLst/>
              <a:ahLst/>
              <a:cxnLst/>
              <a:rect l="l" t="t" r="r" b="b"/>
              <a:pathLst>
                <a:path w="1375410" h="259714">
                  <a:moveTo>
                    <a:pt x="1375219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375219" y="259194"/>
                  </a:lnTo>
                  <a:lnTo>
                    <a:pt x="1375219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668645" y="3094418"/>
            <a:ext cx="1163955" cy="542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647700">
              <a:lnSpc>
                <a:spcPct val="100000"/>
              </a:lnSpc>
              <a:spcBef>
                <a:spcPts val="120"/>
              </a:spcBef>
            </a:pPr>
            <a:r>
              <a:rPr sz="700" spc="10" dirty="0">
                <a:solidFill>
                  <a:srgbClr val="FFFFFF"/>
                </a:solidFill>
                <a:latin typeface="ＭＳ ゴシック"/>
                <a:cs typeface="ＭＳ ゴシック"/>
              </a:rPr>
              <a:t>保</a:t>
            </a:r>
            <a:r>
              <a:rPr sz="700" spc="-50" dirty="0">
                <a:solidFill>
                  <a:srgbClr val="FFFFFF"/>
                </a:solidFill>
                <a:latin typeface="ＭＳ ゴシック"/>
                <a:cs typeface="ＭＳ ゴシック"/>
              </a:rPr>
              <a:t>存</a:t>
            </a:r>
            <a:r>
              <a:rPr sz="700" spc="-75" dirty="0">
                <a:solidFill>
                  <a:srgbClr val="FFFFFF"/>
                </a:solidFill>
                <a:latin typeface="ＭＳ ゴシック"/>
                <a:cs typeface="ＭＳ ゴシック"/>
              </a:rPr>
              <a:t>メ</a:t>
            </a:r>
            <a:r>
              <a:rPr sz="700" spc="-20" dirty="0">
                <a:solidFill>
                  <a:srgbClr val="FFFFFF"/>
                </a:solidFill>
                <a:latin typeface="ＭＳ ゴシック"/>
                <a:cs typeface="ＭＳ ゴシック"/>
              </a:rPr>
              <a:t>ニ</a:t>
            </a:r>
            <a:r>
              <a:rPr sz="700" spc="-75" dirty="0">
                <a:solidFill>
                  <a:srgbClr val="FFFFFF"/>
                </a:solidFill>
                <a:latin typeface="ＭＳ ゴシック"/>
                <a:cs typeface="ＭＳ ゴシック"/>
              </a:rPr>
              <a:t>ュー</a:t>
            </a:r>
            <a:endParaRPr sz="7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7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 dirty="0" smtClean="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</a:pPr>
            <a:r>
              <a:rPr sz="900" spc="-1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1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票</a:t>
            </a:r>
            <a:r>
              <a:rPr sz="900" spc="-1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選</a:t>
            </a:r>
            <a:r>
              <a:rPr sz="900" spc="-6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択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96441" y="1517458"/>
            <a:ext cx="108458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816303" y="2466904"/>
            <a:ext cx="2883762" cy="564515"/>
            <a:chOff x="816303" y="2466904"/>
            <a:chExt cx="2883762" cy="564515"/>
          </a:xfrm>
        </p:grpSpPr>
        <p:sp>
          <p:nvSpPr>
            <p:cNvPr id="28" name="object 28"/>
            <p:cNvSpPr/>
            <p:nvPr/>
          </p:nvSpPr>
          <p:spPr>
            <a:xfrm>
              <a:off x="816303" y="2466904"/>
              <a:ext cx="2464435" cy="564515"/>
            </a:xfrm>
            <a:custGeom>
              <a:avLst/>
              <a:gdLst/>
              <a:ahLst/>
              <a:cxnLst/>
              <a:rect l="l" t="t" r="r" b="b"/>
              <a:pathLst>
                <a:path w="2464435" h="564514">
                  <a:moveTo>
                    <a:pt x="100888" y="0"/>
                  </a:moveTo>
                  <a:lnTo>
                    <a:pt x="42562" y="2028"/>
                  </a:lnTo>
                  <a:lnTo>
                    <a:pt x="12611" y="16230"/>
                  </a:lnTo>
                  <a:lnTo>
                    <a:pt x="1576" y="54778"/>
                  </a:lnTo>
                  <a:lnTo>
                    <a:pt x="0" y="129844"/>
                  </a:lnTo>
                  <a:lnTo>
                    <a:pt x="0" y="434454"/>
                  </a:lnTo>
                  <a:lnTo>
                    <a:pt x="1576" y="509520"/>
                  </a:lnTo>
                  <a:lnTo>
                    <a:pt x="12611" y="548068"/>
                  </a:lnTo>
                  <a:lnTo>
                    <a:pt x="42562" y="562270"/>
                  </a:lnTo>
                  <a:lnTo>
                    <a:pt x="100888" y="564299"/>
                  </a:lnTo>
                  <a:lnTo>
                    <a:pt x="2363419" y="564299"/>
                  </a:lnTo>
                  <a:lnTo>
                    <a:pt x="2421752" y="562270"/>
                  </a:lnTo>
                  <a:lnTo>
                    <a:pt x="2451708" y="548068"/>
                  </a:lnTo>
                  <a:lnTo>
                    <a:pt x="2462744" y="509520"/>
                  </a:lnTo>
                  <a:lnTo>
                    <a:pt x="2464320" y="434454"/>
                  </a:lnTo>
                  <a:lnTo>
                    <a:pt x="2464320" y="129844"/>
                  </a:lnTo>
                  <a:lnTo>
                    <a:pt x="2462744" y="54778"/>
                  </a:lnTo>
                  <a:lnTo>
                    <a:pt x="2451708" y="16230"/>
                  </a:lnTo>
                  <a:lnTo>
                    <a:pt x="2421752" y="2028"/>
                  </a:lnTo>
                  <a:lnTo>
                    <a:pt x="2363419" y="0"/>
                  </a:lnTo>
                  <a:lnTo>
                    <a:pt x="100888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066845" y="2529903"/>
              <a:ext cx="1633220" cy="259715"/>
            </a:xfrm>
            <a:custGeom>
              <a:avLst/>
              <a:gdLst/>
              <a:ahLst/>
              <a:cxnLst/>
              <a:rect l="l" t="t" r="r" b="b"/>
              <a:pathLst>
                <a:path w="1633220" h="259714">
                  <a:moveTo>
                    <a:pt x="1632813" y="0"/>
                  </a:moveTo>
                  <a:lnTo>
                    <a:pt x="265633" y="0"/>
                  </a:lnTo>
                  <a:lnTo>
                    <a:pt x="0" y="259194"/>
                  </a:lnTo>
                  <a:lnTo>
                    <a:pt x="1632813" y="259194"/>
                  </a:lnTo>
                  <a:lnTo>
                    <a:pt x="1632813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1808479" y="2210982"/>
            <a:ext cx="1934210" cy="520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72720" algn="r">
              <a:lnSpc>
                <a:spcPct val="100000"/>
              </a:lnSpc>
              <a:spcBef>
                <a:spcPts val="100"/>
              </a:spcBef>
            </a:pPr>
            <a:r>
              <a:rPr sz="900" spc="-1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-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対</a:t>
            </a:r>
            <a:r>
              <a:rPr sz="900" spc="-3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象</a:t>
            </a: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情</a:t>
            </a:r>
            <a:r>
              <a:rPr sz="900" spc="-5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報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900" dirty="0">
              <a:latin typeface="ＭＳ ゴシック"/>
              <a:cs typeface="ＭＳ ゴシック"/>
            </a:endParaRPr>
          </a:p>
          <a:p>
            <a:pPr marR="142875" algn="r">
              <a:lnSpc>
                <a:spcPct val="100000"/>
              </a:lnSpc>
              <a:spcBef>
                <a:spcPts val="585"/>
              </a:spcBef>
            </a:pP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15" dirty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-5" dirty="0">
                <a:solidFill>
                  <a:srgbClr val="FFFFFF"/>
                </a:solidFill>
                <a:latin typeface="ＭＳ ゴシック"/>
                <a:cs typeface="ＭＳ ゴシック"/>
              </a:rPr>
              <a:t>者</a:t>
            </a:r>
            <a:r>
              <a:rPr sz="900" spc="5" dirty="0">
                <a:solidFill>
                  <a:srgbClr val="FFFFFF"/>
                </a:solidFill>
                <a:latin typeface="ＭＳ ゴシック"/>
                <a:cs typeface="ＭＳ ゴシック"/>
              </a:rPr>
              <a:t>情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報</a:t>
            </a: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入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力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2" name="object 32"/>
          <p:cNvSpPr txBox="1"/>
          <p:nvPr/>
        </p:nvSpPr>
        <p:spPr>
          <a:xfrm>
            <a:off x="734402" y="837006"/>
            <a:ext cx="6091555" cy="375744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290"/>
              </a:spcBef>
            </a:pPr>
            <a:r>
              <a:rPr lang="ja-JP" altLang="en-US" sz="2200" spc="55" dirty="0" smtClean="0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研修歯科医</a:t>
            </a:r>
            <a:r>
              <a:rPr sz="2200" spc="-10" dirty="0" err="1" smtClean="0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評</a:t>
            </a:r>
            <a:r>
              <a:rPr sz="2200" spc="-25" dirty="0" err="1" smtClean="0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価</a:t>
            </a:r>
            <a:r>
              <a:rPr sz="2200" spc="5" dirty="0" err="1" smtClean="0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票</a:t>
            </a:r>
            <a:r>
              <a:rPr sz="2200" spc="5" dirty="0" err="1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I／II／III</a:t>
            </a:r>
            <a:endParaRPr sz="2200" dirty="0">
              <a:latin typeface="HGｺﾞｼｯｸE" panose="020B0909000000000000" pitchFamily="49" charset="-128"/>
              <a:ea typeface="HGｺﾞｼｯｸE" panose="020B0909000000000000" pitchFamily="49" charset="-128"/>
              <a:cs typeface="HGPｺﾞｼｯｸE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34402" y="651599"/>
            <a:ext cx="6091555" cy="162224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lang="ja-JP" altLang="en-US" sz="1000" spc="15" dirty="0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研修歯科医</a:t>
            </a:r>
            <a:r>
              <a:rPr sz="1000" spc="-35" dirty="0" err="1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5" dirty="0" err="1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評</a:t>
            </a:r>
            <a:r>
              <a:rPr sz="1000" spc="-10" dirty="0" err="1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価</a:t>
            </a:r>
            <a:r>
              <a:rPr sz="1000" spc="-40" dirty="0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 dirty="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1700" y="547455"/>
            <a:ext cx="6180455" cy="1832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875" marR="67945">
              <a:lnSpc>
                <a:spcPct val="148200"/>
              </a:lnSpc>
              <a:spcBef>
                <a:spcPts val="100"/>
              </a:spcBef>
            </a:pP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総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その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前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2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Ⅱ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での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反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映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6875" marR="5080">
              <a:lnSpc>
                <a:spcPct val="148200"/>
              </a:lnSpc>
            </a:pP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評価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右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次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B1</a:t>
            </a:r>
            <a:r>
              <a:rPr sz="1000" spc="-3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B9</a:t>
            </a:r>
            <a:r>
              <a:rPr sz="1000" spc="-31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連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続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左</a:t>
            </a:r>
            <a:r>
              <a:rPr sz="1000" spc="-5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9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8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前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てか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B1</a:t>
            </a:r>
            <a:r>
              <a:rPr sz="1000" spc="-35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B9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ぞ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15" dirty="0">
                <a:solidFill>
                  <a:srgbClr val="231F20"/>
                </a:solidFill>
                <a:latin typeface="ＭＳ ゴシック"/>
                <a:cs typeface="ＭＳ ゴシック"/>
              </a:rPr>
              <a:t>移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も 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-----------------------------------------------------------------------------------------</a:t>
            </a:r>
            <a:endParaRPr sz="1000" dirty="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3.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何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気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づ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等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れば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良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-5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改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善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べ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欄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ご記</a:t>
            </a:r>
            <a:r>
              <a:rPr sz="1000" spc="-2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4,</a:t>
            </a:r>
            <a:r>
              <a:rPr sz="1000" spc="-3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後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保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存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メ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ニ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ュ</a:t>
            </a:r>
            <a:r>
              <a:rPr sz="1000" spc="-1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定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内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容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録し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234</Words>
  <Application>Microsoft Office PowerPoint</Application>
  <PresentationFormat>ユーザー設定</PresentationFormat>
  <Paragraphs>37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HGPｺﾞｼｯｸE</vt:lpstr>
      <vt:lpstr>HGS明朝E</vt:lpstr>
      <vt:lpstr>HGｺﾞｼｯｸE</vt:lpstr>
      <vt:lpstr>ＭＳ Ｐゴシック</vt:lpstr>
      <vt:lpstr>ＭＳ ゴシック</vt:lpstr>
      <vt:lpstr>Arial</vt:lpstr>
      <vt:lpstr>Calibri</vt:lpstr>
      <vt:lpstr>Century Gothic</vt:lpstr>
      <vt:lpstr>Office Theme</vt:lpstr>
      <vt:lpstr>1_Office Theme</vt:lpstr>
      <vt:lpstr>オンライン臨床教育評価システム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EPOC2 manu_med QR 0331.indd</dc:title>
  <dc:creator>小口 絵理香</dc:creator>
  <cp:lastModifiedBy>寺下 雄也</cp:lastModifiedBy>
  <cp:revision>10</cp:revision>
  <dcterms:created xsi:type="dcterms:W3CDTF">2020-09-14T09:47:37Z</dcterms:created>
  <dcterms:modified xsi:type="dcterms:W3CDTF">2022-03-22T04:10:55Z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2020-03-31T00:00:00Z</vt:filetime>
  </property>
  <property fmtid="{D5CDD505-2E9C-101B-9397-08002B2CF9AE}" pid="3" name="Creator">
    <vt:lpwstr>Adobe InDesign CS6 (Macintosh)</vt:lpwstr>
  </property>
  <property fmtid="{D5CDD505-2E9C-101B-9397-08002B2CF9AE}" pid="4" name="LastSaved">
    <vt:filetime>2020-09-14T00:00:00Z</vt:filetime>
  </property>
</Properties>
</file>