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57" r:id="rId3"/>
    <p:sldId id="258" r:id="rId4"/>
  </p:sldIdLst>
  <p:sldSz cx="7556500" cy="10693400"/>
  <p:notesSz cx="7556500" cy="10693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0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3/25/2022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803" y="10692003"/>
            <a:ext cx="7560309" cy="1905"/>
          </a:xfrm>
          <a:custGeom>
            <a:avLst/>
            <a:gdLst/>
            <a:ahLst/>
            <a:cxnLst/>
            <a:rect l="l" t="t" r="r" b="b"/>
            <a:pathLst>
              <a:path w="7560309" h="1904">
                <a:moveTo>
                  <a:pt x="0" y="1803"/>
                </a:moveTo>
                <a:lnTo>
                  <a:pt x="7560005" y="1803"/>
                </a:lnTo>
                <a:lnTo>
                  <a:pt x="7560005" y="0"/>
                </a:lnTo>
                <a:lnTo>
                  <a:pt x="0" y="0"/>
                </a:lnTo>
                <a:lnTo>
                  <a:pt x="0" y="1803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900" b="0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3/25/2022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900" b="0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3/25/2022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900" b="0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3/25/2022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34402" y="10290962"/>
            <a:ext cx="2959735" cy="36830"/>
          </a:xfrm>
          <a:custGeom>
            <a:avLst/>
            <a:gdLst/>
            <a:ahLst/>
            <a:cxnLst/>
            <a:rect l="l" t="t" r="r" b="b"/>
            <a:pathLst>
              <a:path w="2959735" h="36829">
                <a:moveTo>
                  <a:pt x="0" y="36626"/>
                </a:moveTo>
                <a:lnTo>
                  <a:pt x="2959201" y="36626"/>
                </a:lnTo>
                <a:lnTo>
                  <a:pt x="2959201" y="0"/>
                </a:lnTo>
                <a:lnTo>
                  <a:pt x="0" y="0"/>
                </a:lnTo>
                <a:lnTo>
                  <a:pt x="0" y="36626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3866400" y="10290962"/>
            <a:ext cx="2959735" cy="36830"/>
          </a:xfrm>
          <a:custGeom>
            <a:avLst/>
            <a:gdLst/>
            <a:ahLst/>
            <a:cxnLst/>
            <a:rect l="l" t="t" r="r" b="b"/>
            <a:pathLst>
              <a:path w="2959734" h="36829">
                <a:moveTo>
                  <a:pt x="0" y="36626"/>
                </a:moveTo>
                <a:lnTo>
                  <a:pt x="2959201" y="36626"/>
                </a:lnTo>
                <a:lnTo>
                  <a:pt x="2959201" y="0"/>
                </a:lnTo>
                <a:lnTo>
                  <a:pt x="0" y="0"/>
                </a:lnTo>
                <a:lnTo>
                  <a:pt x="0" y="36626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59941" y="1617832"/>
            <a:ext cx="5225415" cy="16903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900" b="0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3/25/2022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713610" y="10250712"/>
            <a:ext cx="126364" cy="1263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25000">
              <a:schemeClr val="accent2">
                <a:lumMod val="80000"/>
                <a:lumOff val="2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20000"/>
                <a:lumOff val="80000"/>
              </a:schemeClr>
            </a:gs>
            <a:gs pos="75000">
              <a:schemeClr val="accent2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61065" y="1572869"/>
            <a:ext cx="6428422" cy="369332"/>
          </a:xfrm>
        </p:spPr>
        <p:txBody>
          <a:bodyPr/>
          <a:lstStyle/>
          <a:p>
            <a:pPr algn="ctr"/>
            <a:r>
              <a:rPr kumimoji="1" lang="ja-JP" altLang="en-US" sz="2400" dirty="0">
                <a:solidFill>
                  <a:schemeClr val="bg1">
                    <a:lumMod val="95000"/>
                  </a:schemeClr>
                </a:solidFill>
              </a:rPr>
              <a:t>オンライン臨床教育評価システム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4"/>
          </p:nvPr>
        </p:nvSpPr>
        <p:spPr>
          <a:xfrm>
            <a:off x="656209" y="5988304"/>
            <a:ext cx="6428422" cy="276999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ＭＳ Ｐゴシック"/>
                <a:ea typeface="ＭＳ Ｐゴシック"/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/>
                <a:ea typeface="ＭＳ Ｐゴシック"/>
              </a:rPr>
              <a:t>　</a:t>
            </a:r>
            <a:r>
              <a:rPr kumimoji="1" lang="ja-JP" altLang="en-US" dirty="0" smtClean="0">
                <a:solidFill>
                  <a:schemeClr val="tx1"/>
                </a:solidFill>
                <a:latin typeface="ＭＳ Ｐゴシック"/>
                <a:ea typeface="ＭＳ Ｐゴシック"/>
              </a:rPr>
              <a:t>患者・家族用マニュアル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/>
                <a:ea typeface="ＭＳ Ｐゴシック"/>
              </a:rPr>
              <a:t>　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/>
                <a:ea typeface="ＭＳ Ｐゴシック"/>
              </a:rPr>
              <a:t>】</a:t>
            </a:r>
            <a:endParaRPr lang="ja-JP" altLang="en-US" dirty="0">
              <a:solidFill>
                <a:schemeClr val="tx1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656209" y="1990993"/>
            <a:ext cx="6428422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bg1"/>
                </a:solidFill>
                <a:latin typeface="HGS明朝E"/>
                <a:ea typeface="+mj-ea"/>
                <a:cs typeface="HGS明朝E"/>
              </a:defRPr>
            </a:lvl1pPr>
          </a:lstStyle>
          <a:p>
            <a:pPr algn="ctr"/>
            <a:r>
              <a:rPr lang="en-US" altLang="ja-JP" sz="5400" b="1" kern="0" dirty="0">
                <a:solidFill>
                  <a:schemeClr val="bg1">
                    <a:lumMod val="95000"/>
                  </a:schemeClr>
                </a:solidFill>
              </a:rPr>
              <a:t>D E B U T 2</a:t>
            </a:r>
            <a:endParaRPr kumimoji="1" lang="ja-JP" altLang="en-US" sz="5400" b="1" kern="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656209" y="2870783"/>
            <a:ext cx="6428422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bg1"/>
                </a:solidFill>
                <a:latin typeface="HGS明朝E"/>
                <a:ea typeface="+mj-ea"/>
                <a:cs typeface="HGS明朝E"/>
              </a:defRPr>
            </a:lvl1pPr>
          </a:lstStyle>
          <a:p>
            <a:pPr algn="ctr"/>
            <a:r>
              <a:rPr lang="en-US" altLang="ja-JP" sz="2000" kern="0" dirty="0">
                <a:solidFill>
                  <a:schemeClr val="bg1">
                    <a:lumMod val="95000"/>
                  </a:schemeClr>
                </a:solidFill>
              </a:rPr>
              <a:t>Dental training Evaluation and taBUlation SysTem</a:t>
            </a:r>
            <a:endParaRPr kumimoji="1" lang="ja-JP" altLang="en-US" sz="2000" kern="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object 41"/>
          <p:cNvSpPr txBox="1">
            <a:spLocks noGrp="1"/>
          </p:cNvSpPr>
          <p:nvPr>
            <p:ph type="sldNum" sz="quarter" idx="7"/>
          </p:nvPr>
        </p:nvSpPr>
        <p:spPr>
          <a:xfrm>
            <a:off x="3686906" y="10250712"/>
            <a:ext cx="183514" cy="126365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45218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402" y="651599"/>
            <a:ext cx="6091555" cy="615315"/>
          </a:xfrm>
          <a:custGeom>
            <a:avLst/>
            <a:gdLst/>
            <a:ahLst/>
            <a:cxnLst/>
            <a:rect l="l" t="t" r="r" b="b"/>
            <a:pathLst>
              <a:path w="6091555" h="615315">
                <a:moveTo>
                  <a:pt x="6091199" y="0"/>
                </a:moveTo>
                <a:lnTo>
                  <a:pt x="0" y="0"/>
                </a:lnTo>
                <a:lnTo>
                  <a:pt x="0" y="614705"/>
                </a:lnTo>
                <a:lnTo>
                  <a:pt x="6091199" y="614705"/>
                </a:lnTo>
                <a:lnTo>
                  <a:pt x="6091199" y="0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3" name="object 3"/>
          <p:cNvGrpSpPr/>
          <p:nvPr/>
        </p:nvGrpSpPr>
        <p:grpSpPr>
          <a:xfrm>
            <a:off x="852302" y="2088000"/>
            <a:ext cx="2755108" cy="8242838"/>
            <a:chOff x="852302" y="2088000"/>
            <a:chExt cx="2755108" cy="8242838"/>
          </a:xfrm>
        </p:grpSpPr>
        <p:sp>
          <p:nvSpPr>
            <p:cNvPr id="4" name="object 4"/>
            <p:cNvSpPr/>
            <p:nvPr/>
          </p:nvSpPr>
          <p:spPr>
            <a:xfrm>
              <a:off x="930885" y="2088000"/>
              <a:ext cx="2339999" cy="8242838"/>
            </a:xfrm>
            <a:prstGeom prst="rect">
              <a:avLst/>
            </a:prstGeom>
            <a:blipFill>
              <a:blip r:embed="rId2" cstate="print"/>
              <a:srcRect/>
              <a:stretch>
                <a:fillRect t="-3726" b="3726"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6"/>
            <p:cNvSpPr/>
            <p:nvPr/>
          </p:nvSpPr>
          <p:spPr>
            <a:xfrm>
              <a:off x="855783" y="2102403"/>
              <a:ext cx="2464435" cy="639445"/>
            </a:xfrm>
            <a:custGeom>
              <a:avLst/>
              <a:gdLst/>
              <a:ahLst/>
              <a:cxnLst/>
              <a:rect l="l" t="t" r="r" b="b"/>
              <a:pathLst>
                <a:path w="2464435" h="639444">
                  <a:moveTo>
                    <a:pt x="100888" y="0"/>
                  </a:moveTo>
                  <a:lnTo>
                    <a:pt x="42562" y="2299"/>
                  </a:lnTo>
                  <a:lnTo>
                    <a:pt x="12611" y="18392"/>
                  </a:lnTo>
                  <a:lnTo>
                    <a:pt x="1576" y="62075"/>
                  </a:lnTo>
                  <a:lnTo>
                    <a:pt x="0" y="147142"/>
                  </a:lnTo>
                  <a:lnTo>
                    <a:pt x="0" y="492302"/>
                  </a:lnTo>
                  <a:lnTo>
                    <a:pt x="1576" y="577369"/>
                  </a:lnTo>
                  <a:lnTo>
                    <a:pt x="12611" y="621052"/>
                  </a:lnTo>
                  <a:lnTo>
                    <a:pt x="42562" y="637145"/>
                  </a:lnTo>
                  <a:lnTo>
                    <a:pt x="100888" y="639445"/>
                  </a:lnTo>
                  <a:lnTo>
                    <a:pt x="2363419" y="639445"/>
                  </a:lnTo>
                  <a:lnTo>
                    <a:pt x="2421752" y="637145"/>
                  </a:lnTo>
                  <a:lnTo>
                    <a:pt x="2451708" y="621052"/>
                  </a:lnTo>
                  <a:lnTo>
                    <a:pt x="2462744" y="577369"/>
                  </a:lnTo>
                  <a:lnTo>
                    <a:pt x="2464320" y="492302"/>
                  </a:lnTo>
                  <a:lnTo>
                    <a:pt x="2464320" y="147142"/>
                  </a:lnTo>
                  <a:lnTo>
                    <a:pt x="2462744" y="62075"/>
                  </a:lnTo>
                  <a:lnTo>
                    <a:pt x="2451708" y="18392"/>
                  </a:lnTo>
                  <a:lnTo>
                    <a:pt x="2421752" y="2299"/>
                  </a:lnTo>
                  <a:lnTo>
                    <a:pt x="2363419" y="0"/>
                  </a:lnTo>
                  <a:lnTo>
                    <a:pt x="100888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852302" y="5076902"/>
              <a:ext cx="2480945" cy="4378960"/>
            </a:xfrm>
            <a:custGeom>
              <a:avLst/>
              <a:gdLst/>
              <a:ahLst/>
              <a:cxnLst/>
              <a:rect l="l" t="t" r="r" b="b"/>
              <a:pathLst>
                <a:path w="2480945" h="4378959">
                  <a:moveTo>
                    <a:pt x="90500" y="0"/>
                  </a:moveTo>
                  <a:lnTo>
                    <a:pt x="38179" y="2376"/>
                  </a:lnTo>
                  <a:lnTo>
                    <a:pt x="11312" y="19010"/>
                  </a:lnTo>
                  <a:lnTo>
                    <a:pt x="1414" y="64159"/>
                  </a:lnTo>
                  <a:lnTo>
                    <a:pt x="0" y="152082"/>
                  </a:lnTo>
                  <a:lnTo>
                    <a:pt x="0" y="4226407"/>
                  </a:lnTo>
                  <a:lnTo>
                    <a:pt x="1414" y="4314337"/>
                  </a:lnTo>
                  <a:lnTo>
                    <a:pt x="11312" y="4359490"/>
                  </a:lnTo>
                  <a:lnTo>
                    <a:pt x="38179" y="4376126"/>
                  </a:lnTo>
                  <a:lnTo>
                    <a:pt x="90500" y="4378502"/>
                  </a:lnTo>
                  <a:lnTo>
                    <a:pt x="2390013" y="4378502"/>
                  </a:lnTo>
                  <a:lnTo>
                    <a:pt x="2442333" y="4376126"/>
                  </a:lnTo>
                  <a:lnTo>
                    <a:pt x="2469200" y="4359490"/>
                  </a:lnTo>
                  <a:lnTo>
                    <a:pt x="2479099" y="4314337"/>
                  </a:lnTo>
                  <a:lnTo>
                    <a:pt x="2480513" y="4226407"/>
                  </a:lnTo>
                  <a:lnTo>
                    <a:pt x="2480513" y="152082"/>
                  </a:lnTo>
                  <a:lnTo>
                    <a:pt x="2479099" y="64159"/>
                  </a:lnTo>
                  <a:lnTo>
                    <a:pt x="2469200" y="19010"/>
                  </a:lnTo>
                  <a:lnTo>
                    <a:pt x="2442333" y="2376"/>
                  </a:lnTo>
                  <a:lnTo>
                    <a:pt x="2390013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61302" y="4767303"/>
              <a:ext cx="2484120" cy="240665"/>
            </a:xfrm>
            <a:custGeom>
              <a:avLst/>
              <a:gdLst/>
              <a:ahLst/>
              <a:cxnLst/>
              <a:rect l="l" t="t" r="r" b="b"/>
              <a:pathLst>
                <a:path w="2484120" h="240664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150088"/>
                  </a:lnTo>
                  <a:lnTo>
                    <a:pt x="1414" y="202409"/>
                  </a:lnTo>
                  <a:lnTo>
                    <a:pt x="11312" y="229276"/>
                  </a:lnTo>
                  <a:lnTo>
                    <a:pt x="38179" y="239174"/>
                  </a:lnTo>
                  <a:lnTo>
                    <a:pt x="90500" y="240588"/>
                  </a:lnTo>
                  <a:lnTo>
                    <a:pt x="2393035" y="240588"/>
                  </a:lnTo>
                  <a:lnTo>
                    <a:pt x="2445356" y="239174"/>
                  </a:lnTo>
                  <a:lnTo>
                    <a:pt x="2472223" y="229276"/>
                  </a:lnTo>
                  <a:lnTo>
                    <a:pt x="2482121" y="202409"/>
                  </a:lnTo>
                  <a:lnTo>
                    <a:pt x="2483535" y="150088"/>
                  </a:lnTo>
                  <a:lnTo>
                    <a:pt x="2483535" y="90500"/>
                  </a:lnTo>
                  <a:lnTo>
                    <a:pt x="2482121" y="38179"/>
                  </a:lnTo>
                  <a:lnTo>
                    <a:pt x="2472223" y="11312"/>
                  </a:lnTo>
                  <a:lnTo>
                    <a:pt x="2445356" y="1414"/>
                  </a:lnTo>
                  <a:lnTo>
                    <a:pt x="2393035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0072BC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12"/>
            <p:cNvSpPr/>
            <p:nvPr/>
          </p:nvSpPr>
          <p:spPr>
            <a:xfrm>
              <a:off x="2232000" y="5625002"/>
              <a:ext cx="1375410" cy="259715"/>
            </a:xfrm>
            <a:custGeom>
              <a:avLst/>
              <a:gdLst/>
              <a:ahLst/>
              <a:cxnLst/>
              <a:rect l="l" t="t" r="r" b="b"/>
              <a:pathLst>
                <a:path w="1375410" h="259714">
                  <a:moveTo>
                    <a:pt x="1375219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375219" y="259194"/>
                  </a:lnTo>
                  <a:lnTo>
                    <a:pt x="1375219" y="0"/>
                  </a:lnTo>
                  <a:close/>
                </a:path>
              </a:pathLst>
            </a:custGeom>
            <a:solidFill>
              <a:srgbClr val="DA212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217089" y="5664282"/>
            <a:ext cx="1431468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8145">
              <a:lnSpc>
                <a:spcPct val="100000"/>
              </a:lnSpc>
              <a:spcBef>
                <a:spcPts val="100"/>
              </a:spcBef>
            </a:pPr>
            <a:r>
              <a:rPr sz="900" spc="-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評</a:t>
            </a:r>
            <a:r>
              <a:rPr sz="900" spc="-2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価</a:t>
            </a:r>
            <a:r>
              <a:rPr sz="900" spc="-5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票</a:t>
            </a:r>
            <a:r>
              <a:rPr sz="900" spc="-25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入</a:t>
            </a:r>
            <a:r>
              <a:rPr sz="900" spc="-65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力</a:t>
            </a:r>
            <a:r>
              <a:rPr sz="900" spc="-14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エリ</a:t>
            </a:r>
            <a:r>
              <a:rPr lang="ja-JP" altLang="en-US" sz="900" spc="-14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733401" y="2189703"/>
            <a:ext cx="1861820" cy="259715"/>
          </a:xfrm>
          <a:custGeom>
            <a:avLst/>
            <a:gdLst/>
            <a:ahLst/>
            <a:cxnLst/>
            <a:rect l="l" t="t" r="r" b="b"/>
            <a:pathLst>
              <a:path w="1861820" h="259714">
                <a:moveTo>
                  <a:pt x="1861743" y="0"/>
                </a:moveTo>
                <a:lnTo>
                  <a:pt x="302869" y="0"/>
                </a:lnTo>
                <a:lnTo>
                  <a:pt x="0" y="259194"/>
                </a:lnTo>
                <a:lnTo>
                  <a:pt x="1861743" y="259194"/>
                </a:lnTo>
                <a:lnTo>
                  <a:pt x="1861743" y="0"/>
                </a:lnTo>
                <a:close/>
              </a:path>
            </a:pathLst>
          </a:custGeom>
          <a:solidFill>
            <a:srgbClr val="DA212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object 18"/>
          <p:cNvSpPr txBox="1"/>
          <p:nvPr/>
        </p:nvSpPr>
        <p:spPr>
          <a:xfrm>
            <a:off x="1706784" y="2228980"/>
            <a:ext cx="215262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0690">
              <a:lnSpc>
                <a:spcPct val="100000"/>
              </a:lnSpc>
              <a:spcBef>
                <a:spcPts val="100"/>
              </a:spcBef>
            </a:pPr>
            <a:r>
              <a:rPr sz="900" spc="-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評</a:t>
            </a:r>
            <a:r>
              <a:rPr sz="900" spc="-25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価</a:t>
            </a:r>
            <a:r>
              <a:rPr sz="900" spc="-5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対</a:t>
            </a:r>
            <a:r>
              <a:rPr sz="900" spc="-35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象</a:t>
            </a:r>
            <a:r>
              <a:rPr lang="ja-JP" altLang="en-US" sz="900" spc="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r>
              <a:rPr sz="900" spc="5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情</a:t>
            </a:r>
            <a:r>
              <a:rPr sz="900" spc="-55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報</a:t>
            </a:r>
            <a:r>
              <a:rPr sz="900" spc="-14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エリ</a:t>
            </a:r>
            <a:r>
              <a:rPr lang="ja-JP" altLang="en-US" sz="900" spc="-14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 dirty="0">
              <a:latin typeface="ＭＳ ゴシック"/>
              <a:cs typeface="ＭＳ ゴシック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2841296" y="9648003"/>
            <a:ext cx="992747" cy="337765"/>
            <a:chOff x="2841296" y="9648003"/>
            <a:chExt cx="992747" cy="337765"/>
          </a:xfrm>
        </p:grpSpPr>
        <p:sp>
          <p:nvSpPr>
            <p:cNvPr id="22" name="object 22"/>
            <p:cNvSpPr/>
            <p:nvPr/>
          </p:nvSpPr>
          <p:spPr>
            <a:xfrm>
              <a:off x="2841296" y="9814953"/>
              <a:ext cx="431800" cy="170815"/>
            </a:xfrm>
            <a:custGeom>
              <a:avLst/>
              <a:gdLst/>
              <a:ahLst/>
              <a:cxnLst/>
              <a:rect l="l" t="t" r="r" b="b"/>
              <a:pathLst>
                <a:path w="431800" h="170815">
                  <a:moveTo>
                    <a:pt x="27470" y="0"/>
                  </a:moveTo>
                  <a:lnTo>
                    <a:pt x="11588" y="429"/>
                  </a:lnTo>
                  <a:lnTo>
                    <a:pt x="3433" y="3433"/>
                  </a:lnTo>
                  <a:lnTo>
                    <a:pt x="429" y="11588"/>
                  </a:lnTo>
                  <a:lnTo>
                    <a:pt x="0" y="27470"/>
                  </a:lnTo>
                  <a:lnTo>
                    <a:pt x="0" y="143192"/>
                  </a:lnTo>
                  <a:lnTo>
                    <a:pt x="429" y="159066"/>
                  </a:lnTo>
                  <a:lnTo>
                    <a:pt x="3433" y="167217"/>
                  </a:lnTo>
                  <a:lnTo>
                    <a:pt x="11588" y="170220"/>
                  </a:lnTo>
                  <a:lnTo>
                    <a:pt x="27470" y="170649"/>
                  </a:lnTo>
                  <a:lnTo>
                    <a:pt x="404088" y="170649"/>
                  </a:lnTo>
                  <a:lnTo>
                    <a:pt x="419969" y="170220"/>
                  </a:lnTo>
                  <a:lnTo>
                    <a:pt x="428124" y="167217"/>
                  </a:lnTo>
                  <a:lnTo>
                    <a:pt x="431129" y="159066"/>
                  </a:lnTo>
                  <a:lnTo>
                    <a:pt x="431558" y="143192"/>
                  </a:lnTo>
                  <a:lnTo>
                    <a:pt x="431558" y="27470"/>
                  </a:lnTo>
                  <a:lnTo>
                    <a:pt x="431129" y="11588"/>
                  </a:lnTo>
                  <a:lnTo>
                    <a:pt x="428124" y="3433"/>
                  </a:lnTo>
                  <a:lnTo>
                    <a:pt x="419969" y="429"/>
                  </a:lnTo>
                  <a:lnTo>
                    <a:pt x="404088" y="0"/>
                  </a:lnTo>
                  <a:lnTo>
                    <a:pt x="27470" y="0"/>
                  </a:lnTo>
                  <a:close/>
                </a:path>
              </a:pathLst>
            </a:custGeom>
            <a:ln w="12598">
              <a:solidFill>
                <a:srgbClr val="0072BC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4" name="object 24"/>
            <p:cNvSpPr/>
            <p:nvPr/>
          </p:nvSpPr>
          <p:spPr>
            <a:xfrm>
              <a:off x="3007908" y="9648003"/>
              <a:ext cx="826135" cy="207645"/>
            </a:xfrm>
            <a:custGeom>
              <a:avLst/>
              <a:gdLst/>
              <a:ahLst/>
              <a:cxnLst/>
              <a:rect l="l" t="t" r="r" b="b"/>
              <a:pathLst>
                <a:path w="826135" h="207645">
                  <a:moveTo>
                    <a:pt x="826096" y="0"/>
                  </a:moveTo>
                  <a:lnTo>
                    <a:pt x="217424" y="0"/>
                  </a:lnTo>
                  <a:lnTo>
                    <a:pt x="0" y="207365"/>
                  </a:lnTo>
                  <a:lnTo>
                    <a:pt x="826096" y="207365"/>
                  </a:lnTo>
                  <a:lnTo>
                    <a:pt x="826096" y="0"/>
                  </a:lnTo>
                  <a:close/>
                </a:path>
              </a:pathLst>
            </a:custGeom>
            <a:solidFill>
              <a:srgbClr val="0072BC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3309597" y="9676886"/>
            <a:ext cx="450215" cy="1352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700" spc="20" dirty="0">
                <a:solidFill>
                  <a:srgbClr val="FFFFFF"/>
                </a:solidFill>
                <a:latin typeface="ＭＳ ゴシック"/>
                <a:cs typeface="ＭＳ ゴシック"/>
              </a:rPr>
              <a:t>確</a:t>
            </a:r>
            <a:r>
              <a:rPr sz="700" spc="-10" dirty="0">
                <a:solidFill>
                  <a:srgbClr val="FFFFFF"/>
                </a:solidFill>
                <a:latin typeface="ＭＳ ゴシック"/>
                <a:cs typeface="ＭＳ ゴシック"/>
              </a:rPr>
              <a:t>定</a:t>
            </a:r>
            <a:r>
              <a:rPr sz="700" spc="-50" dirty="0">
                <a:solidFill>
                  <a:srgbClr val="FFFFFF"/>
                </a:solidFill>
                <a:latin typeface="ＭＳ ゴシック"/>
                <a:cs typeface="ＭＳ ゴシック"/>
              </a:rPr>
              <a:t>ボ</a:t>
            </a:r>
            <a:r>
              <a:rPr sz="700" spc="-75" dirty="0">
                <a:solidFill>
                  <a:srgbClr val="FFFFFF"/>
                </a:solidFill>
                <a:latin typeface="ＭＳ ゴシック"/>
                <a:cs typeface="ＭＳ ゴシック"/>
              </a:rPr>
              <a:t>タン</a:t>
            </a:r>
            <a:endParaRPr sz="700" dirty="0">
              <a:latin typeface="ＭＳ ゴシック"/>
              <a:cs typeface="ＭＳ ゴシック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550441" y="1517458"/>
            <a:ext cx="108458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0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2484000" y="5059803"/>
            <a:ext cx="1375410" cy="259715"/>
          </a:xfrm>
          <a:custGeom>
            <a:avLst/>
            <a:gdLst/>
            <a:ahLst/>
            <a:cxnLst/>
            <a:rect l="l" t="t" r="r" b="b"/>
            <a:pathLst>
              <a:path w="1375410" h="259714">
                <a:moveTo>
                  <a:pt x="1375219" y="0"/>
                </a:moveTo>
                <a:lnTo>
                  <a:pt x="302869" y="0"/>
                </a:lnTo>
                <a:lnTo>
                  <a:pt x="0" y="259194"/>
                </a:lnTo>
                <a:lnTo>
                  <a:pt x="1375219" y="259194"/>
                </a:lnTo>
                <a:lnTo>
                  <a:pt x="1375219" y="0"/>
                </a:lnTo>
                <a:close/>
              </a:path>
            </a:pathLst>
          </a:custGeom>
          <a:solidFill>
            <a:srgbClr val="0072BC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0" name="object 30"/>
          <p:cNvSpPr txBox="1"/>
          <p:nvPr/>
        </p:nvSpPr>
        <p:spPr>
          <a:xfrm>
            <a:off x="2850710" y="5099083"/>
            <a:ext cx="5937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ＭＳ ゴシック"/>
                <a:cs typeface="ＭＳ ゴシック"/>
              </a:rPr>
              <a:t>評</a:t>
            </a:r>
            <a:r>
              <a:rPr sz="900" spc="-20" dirty="0">
                <a:solidFill>
                  <a:srgbClr val="FFFFFF"/>
                </a:solidFill>
                <a:latin typeface="ＭＳ ゴシック"/>
                <a:cs typeface="ＭＳ ゴシック"/>
              </a:rPr>
              <a:t>価</a:t>
            </a:r>
            <a:r>
              <a:rPr sz="900" spc="10" dirty="0">
                <a:solidFill>
                  <a:srgbClr val="FFFFFF"/>
                </a:solidFill>
                <a:latin typeface="ＭＳ ゴシック"/>
                <a:cs typeface="ＭＳ ゴシック"/>
              </a:rPr>
              <a:t>票</a:t>
            </a:r>
            <a:r>
              <a:rPr sz="900" spc="-15" dirty="0">
                <a:solidFill>
                  <a:srgbClr val="FFFFFF"/>
                </a:solidFill>
                <a:latin typeface="ＭＳ ゴシック"/>
                <a:cs typeface="ＭＳ ゴシック"/>
              </a:rPr>
              <a:t>選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択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407257" y="5070361"/>
            <a:ext cx="509270" cy="30607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6510">
              <a:lnSpc>
                <a:spcPct val="100000"/>
              </a:lnSpc>
              <a:spcBef>
                <a:spcPts val="325"/>
              </a:spcBef>
            </a:pPr>
            <a:r>
              <a:rPr sz="900" spc="-140" dirty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710001" y="2853003"/>
            <a:ext cx="1861820" cy="259715"/>
          </a:xfrm>
          <a:custGeom>
            <a:avLst/>
            <a:gdLst/>
            <a:ahLst/>
            <a:cxnLst/>
            <a:rect l="l" t="t" r="r" b="b"/>
            <a:pathLst>
              <a:path w="1861820" h="259714">
                <a:moveTo>
                  <a:pt x="1861743" y="0"/>
                </a:moveTo>
                <a:lnTo>
                  <a:pt x="302869" y="0"/>
                </a:lnTo>
                <a:lnTo>
                  <a:pt x="0" y="259194"/>
                </a:lnTo>
                <a:lnTo>
                  <a:pt x="1861743" y="259194"/>
                </a:lnTo>
                <a:lnTo>
                  <a:pt x="1861743" y="0"/>
                </a:lnTo>
                <a:close/>
              </a:path>
            </a:pathLst>
          </a:custGeom>
          <a:solidFill>
            <a:srgbClr val="DA212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5" name="object 35"/>
          <p:cNvSpPr txBox="1"/>
          <p:nvPr/>
        </p:nvSpPr>
        <p:spPr>
          <a:xfrm>
            <a:off x="2348957" y="2921042"/>
            <a:ext cx="1750287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00"/>
              </a:lnSpc>
            </a:pPr>
            <a:r>
              <a:rPr sz="900" spc="-10" dirty="0">
                <a:solidFill>
                  <a:srgbClr val="FFFFFF"/>
                </a:solidFill>
                <a:latin typeface="ＭＳ ゴシック"/>
                <a:cs typeface="ＭＳ ゴシック"/>
              </a:rPr>
              <a:t>評</a:t>
            </a:r>
            <a:r>
              <a:rPr sz="900" spc="-15" dirty="0">
                <a:solidFill>
                  <a:srgbClr val="FFFFFF"/>
                </a:solidFill>
                <a:latin typeface="ＭＳ ゴシック"/>
                <a:cs typeface="ＭＳ ゴシック"/>
              </a:rPr>
              <a:t>価</a:t>
            </a:r>
            <a:r>
              <a:rPr sz="900" spc="-5" dirty="0">
                <a:solidFill>
                  <a:srgbClr val="FFFFFF"/>
                </a:solidFill>
                <a:latin typeface="ＭＳ ゴシック"/>
                <a:cs typeface="ＭＳ ゴシック"/>
              </a:rPr>
              <a:t>者</a:t>
            </a:r>
            <a:r>
              <a:rPr sz="900" spc="5" dirty="0">
                <a:solidFill>
                  <a:srgbClr val="FFFFFF"/>
                </a:solidFill>
                <a:latin typeface="ＭＳ ゴシック"/>
                <a:cs typeface="ＭＳ ゴシック"/>
              </a:rPr>
              <a:t>情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報</a:t>
            </a:r>
            <a:r>
              <a:rPr sz="900" spc="-25" dirty="0">
                <a:solidFill>
                  <a:srgbClr val="FFFFFF"/>
                </a:solidFill>
                <a:latin typeface="ＭＳ ゴシック"/>
                <a:cs typeface="ＭＳ ゴシック"/>
              </a:rPr>
              <a:t>入</a:t>
            </a:r>
            <a:r>
              <a:rPr sz="900" spc="-65" dirty="0">
                <a:solidFill>
                  <a:srgbClr val="FFFFFF"/>
                </a:solidFill>
                <a:latin typeface="ＭＳ ゴシック"/>
                <a:cs typeface="ＭＳ ゴシック"/>
              </a:rPr>
              <a:t>力</a:t>
            </a:r>
            <a:r>
              <a:rPr sz="900" spc="-140" dirty="0">
                <a:solidFill>
                  <a:srgbClr val="FFFFFF"/>
                </a:solidFill>
                <a:latin typeface="ＭＳ ゴシック"/>
                <a:cs typeface="ＭＳ ゴシック"/>
              </a:rPr>
              <a:t>エリ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334429" y="2892282"/>
            <a:ext cx="1270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 dirty="0">
              <a:latin typeface="ＭＳ ゴシック"/>
              <a:cs typeface="ＭＳ ゴシック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870299" y="2778304"/>
            <a:ext cx="3417613" cy="2235214"/>
            <a:chOff x="870299" y="2778304"/>
            <a:chExt cx="3417613" cy="2235214"/>
          </a:xfrm>
        </p:grpSpPr>
        <p:sp>
          <p:nvSpPr>
            <p:cNvPr id="39" name="object 39"/>
            <p:cNvSpPr/>
            <p:nvPr/>
          </p:nvSpPr>
          <p:spPr>
            <a:xfrm>
              <a:off x="870299" y="2778304"/>
              <a:ext cx="2449830" cy="1941830"/>
            </a:xfrm>
            <a:custGeom>
              <a:avLst/>
              <a:gdLst/>
              <a:ahLst/>
              <a:cxnLst/>
              <a:rect l="l" t="t" r="r" b="b"/>
              <a:pathLst>
                <a:path w="2449829" h="1941829">
                  <a:moveTo>
                    <a:pt x="89382" y="0"/>
                  </a:moveTo>
                  <a:lnTo>
                    <a:pt x="37708" y="1053"/>
                  </a:lnTo>
                  <a:lnTo>
                    <a:pt x="11172" y="8431"/>
                  </a:lnTo>
                  <a:lnTo>
                    <a:pt x="1396" y="28455"/>
                  </a:lnTo>
                  <a:lnTo>
                    <a:pt x="0" y="67449"/>
                  </a:lnTo>
                  <a:lnTo>
                    <a:pt x="0" y="1874266"/>
                  </a:lnTo>
                  <a:lnTo>
                    <a:pt x="1396" y="1913260"/>
                  </a:lnTo>
                  <a:lnTo>
                    <a:pt x="11172" y="1933284"/>
                  </a:lnTo>
                  <a:lnTo>
                    <a:pt x="37708" y="1940661"/>
                  </a:lnTo>
                  <a:lnTo>
                    <a:pt x="89382" y="1941715"/>
                  </a:lnTo>
                  <a:lnTo>
                    <a:pt x="2360422" y="1941715"/>
                  </a:lnTo>
                  <a:lnTo>
                    <a:pt x="2412096" y="1940661"/>
                  </a:lnTo>
                  <a:lnTo>
                    <a:pt x="2438631" y="1933284"/>
                  </a:lnTo>
                  <a:lnTo>
                    <a:pt x="2448407" y="1913260"/>
                  </a:lnTo>
                  <a:lnTo>
                    <a:pt x="2449804" y="1874266"/>
                  </a:lnTo>
                  <a:lnTo>
                    <a:pt x="2449804" y="67449"/>
                  </a:lnTo>
                  <a:lnTo>
                    <a:pt x="2448407" y="28455"/>
                  </a:lnTo>
                  <a:lnTo>
                    <a:pt x="2438631" y="8431"/>
                  </a:lnTo>
                  <a:lnTo>
                    <a:pt x="2412096" y="1053"/>
                  </a:lnTo>
                  <a:lnTo>
                    <a:pt x="2360422" y="0"/>
                  </a:lnTo>
                  <a:lnTo>
                    <a:pt x="89382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1" name="object 41"/>
            <p:cNvSpPr/>
            <p:nvPr/>
          </p:nvSpPr>
          <p:spPr>
            <a:xfrm>
              <a:off x="3082047" y="4753803"/>
              <a:ext cx="1205865" cy="259715"/>
            </a:xfrm>
            <a:custGeom>
              <a:avLst/>
              <a:gdLst/>
              <a:ahLst/>
              <a:cxnLst/>
              <a:rect l="l" t="t" r="r" b="b"/>
              <a:pathLst>
                <a:path w="1205864" h="259714">
                  <a:moveTo>
                    <a:pt x="1205547" y="0"/>
                  </a:moveTo>
                  <a:lnTo>
                    <a:pt x="265506" y="0"/>
                  </a:lnTo>
                  <a:lnTo>
                    <a:pt x="0" y="259194"/>
                  </a:lnTo>
                  <a:lnTo>
                    <a:pt x="1205547" y="259194"/>
                  </a:lnTo>
                  <a:lnTo>
                    <a:pt x="1205547" y="0"/>
                  </a:lnTo>
                  <a:close/>
                </a:path>
              </a:pathLst>
            </a:custGeom>
            <a:solidFill>
              <a:srgbClr val="0072BC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3407257" y="4732032"/>
            <a:ext cx="937894" cy="33845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47955">
              <a:lnSpc>
                <a:spcPct val="100000"/>
              </a:lnSpc>
              <a:spcBef>
                <a:spcPts val="580"/>
              </a:spcBef>
            </a:pPr>
            <a:r>
              <a:rPr sz="900" spc="-15" dirty="0">
                <a:solidFill>
                  <a:srgbClr val="FFFFFF"/>
                </a:solidFill>
                <a:latin typeface="ＭＳ ゴシック"/>
                <a:cs typeface="ＭＳ ゴシック"/>
              </a:rPr>
              <a:t>保</a:t>
            </a:r>
            <a:r>
              <a:rPr sz="900" spc="-90" dirty="0">
                <a:solidFill>
                  <a:srgbClr val="FFFFFF"/>
                </a:solidFill>
                <a:latin typeface="ＭＳ ゴシック"/>
                <a:cs typeface="ＭＳ ゴシック"/>
              </a:rPr>
              <a:t>存</a:t>
            </a:r>
            <a:r>
              <a:rPr sz="900" spc="-120" dirty="0">
                <a:solidFill>
                  <a:srgbClr val="FFFFFF"/>
                </a:solidFill>
                <a:latin typeface="ＭＳ ゴシック"/>
                <a:cs typeface="ＭＳ ゴシック"/>
              </a:rPr>
              <a:t>メ</a:t>
            </a:r>
            <a:r>
              <a:rPr sz="900" spc="-55" dirty="0">
                <a:solidFill>
                  <a:srgbClr val="FFFFFF"/>
                </a:solidFill>
                <a:latin typeface="ＭＳ ゴシック"/>
                <a:cs typeface="ＭＳ ゴシック"/>
              </a:rPr>
              <a:t>ニ</a:t>
            </a:r>
            <a:r>
              <a:rPr sz="900" spc="-120" dirty="0">
                <a:solidFill>
                  <a:srgbClr val="FFFFFF"/>
                </a:solidFill>
                <a:latin typeface="ＭＳ ゴシック"/>
                <a:cs typeface="ＭＳ ゴシック"/>
              </a:rPr>
              <a:t>ュー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45" name="object 4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43" name="object 43"/>
          <p:cNvSpPr txBox="1"/>
          <p:nvPr/>
        </p:nvSpPr>
        <p:spPr>
          <a:xfrm>
            <a:off x="734402" y="837006"/>
            <a:ext cx="6091555" cy="375744"/>
          </a:xfrm>
          <a:prstGeom prst="rect">
            <a:avLst/>
          </a:prstGeom>
          <a:solidFill>
            <a:srgbClr val="D36371"/>
          </a:solidFill>
        </p:spPr>
        <p:txBody>
          <a:bodyPr vert="horz" wrap="square" lIns="0" tIns="3683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290"/>
              </a:spcBef>
            </a:pPr>
            <a:r>
              <a:rPr lang="ja-JP" altLang="en-US" sz="2200" spc="55" dirty="0" smtClean="0">
                <a:solidFill>
                  <a:srgbClr val="FFFFFF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  <a:cs typeface="HGPｺﾞｼｯｸE"/>
              </a:rPr>
              <a:t>研修歯科医</a:t>
            </a:r>
            <a:r>
              <a:rPr sz="2200" spc="-10" dirty="0" smtClean="0">
                <a:solidFill>
                  <a:srgbClr val="FFFFFF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  <a:cs typeface="HGPｺﾞｼｯｸE"/>
              </a:rPr>
              <a:t>評</a:t>
            </a:r>
            <a:r>
              <a:rPr sz="2200" spc="-25" dirty="0" smtClean="0">
                <a:solidFill>
                  <a:srgbClr val="FFFFFF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  <a:cs typeface="HGPｺﾞｼｯｸE"/>
              </a:rPr>
              <a:t>価</a:t>
            </a:r>
            <a:r>
              <a:rPr sz="2200" spc="5" dirty="0" smtClean="0">
                <a:solidFill>
                  <a:srgbClr val="FFFFFF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  <a:cs typeface="HGPｺﾞｼｯｸE"/>
              </a:rPr>
              <a:t>票</a:t>
            </a:r>
            <a:r>
              <a:rPr sz="2200" spc="5" dirty="0">
                <a:solidFill>
                  <a:srgbClr val="FFFFFF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  <a:cs typeface="HGPｺﾞｼｯｸE"/>
              </a:rPr>
              <a:t>I／II／III</a:t>
            </a:r>
            <a:endParaRPr sz="2200" dirty="0">
              <a:latin typeface="HGSｺﾞｼｯｸE" panose="020B0900000000000000" pitchFamily="50" charset="-128"/>
              <a:ea typeface="HGSｺﾞｼｯｸE" panose="020B0900000000000000" pitchFamily="50" charset="-128"/>
              <a:cs typeface="HGPｺﾞｼｯｸE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34402" y="651599"/>
            <a:ext cx="6091555" cy="162224"/>
          </a:xfrm>
          <a:prstGeom prst="rect">
            <a:avLst/>
          </a:prstGeom>
          <a:solidFill>
            <a:srgbClr val="FFFFFF">
              <a:alpha val="29998"/>
            </a:srgbClr>
          </a:solidFill>
        </p:spPr>
        <p:txBody>
          <a:bodyPr vert="horz" wrap="square" lIns="0" tIns="82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&lt;</a:t>
            </a:r>
            <a:r>
              <a:rPr sz="1000" spc="-5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lang="ja-JP" altLang="en-US" sz="1000" spc="15" dirty="0" smtClean="0">
                <a:solidFill>
                  <a:srgbClr val="FFFFFF"/>
                </a:solidFill>
                <a:latin typeface="ＭＳ Ｐゴシック"/>
                <a:cs typeface="ＭＳ Ｐゴシック"/>
              </a:rPr>
              <a:t>研修歯科医</a:t>
            </a:r>
            <a:r>
              <a:rPr sz="1000" spc="-35" dirty="0" smtClean="0">
                <a:solidFill>
                  <a:srgbClr val="FFFFFF"/>
                </a:solidFill>
                <a:latin typeface="ＭＳ Ｐゴシック"/>
                <a:cs typeface="ＭＳ Ｐゴシック"/>
              </a:rPr>
              <a:t>の</a:t>
            </a:r>
            <a:r>
              <a:rPr sz="1000" spc="-5" dirty="0" smtClean="0">
                <a:solidFill>
                  <a:srgbClr val="FFFFFF"/>
                </a:solidFill>
                <a:latin typeface="ＭＳ Ｐゴシック"/>
                <a:cs typeface="ＭＳ Ｐゴシック"/>
              </a:rPr>
              <a:t>評</a:t>
            </a:r>
            <a:r>
              <a:rPr sz="1000" spc="-10" dirty="0" smtClean="0">
                <a:solidFill>
                  <a:srgbClr val="FFFFFF"/>
                </a:solidFill>
                <a:latin typeface="ＭＳ Ｐゴシック"/>
                <a:cs typeface="ＭＳ Ｐゴシック"/>
              </a:rPr>
              <a:t>価</a:t>
            </a:r>
            <a:r>
              <a:rPr sz="1000" spc="-40" dirty="0" smtClean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&gt;</a:t>
            </a:r>
            <a:endParaRPr sz="1000" dirty="0">
              <a:latin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1700" y="547455"/>
            <a:ext cx="6561750" cy="567245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675"/>
              </a:spcBef>
            </a:pP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患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者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ご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家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族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4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5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Ⅰ／Ⅱ／Ⅲ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行</a:t>
            </a:r>
            <a:r>
              <a:rPr sz="1000" spc="-135" dirty="0">
                <a:solidFill>
                  <a:srgbClr val="231F20"/>
                </a:solidFill>
                <a:latin typeface="ＭＳ ゴシック"/>
                <a:cs typeface="ＭＳ ゴシック"/>
              </a:rPr>
              <a:t>う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方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法を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説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明し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2700" marR="68580" indent="128905">
              <a:lnSpc>
                <a:spcPct val="148200"/>
              </a:lnSpc>
            </a:pPr>
            <a:r>
              <a:rPr lang="ja-JP" altLang="en-US"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6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2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氏</a:t>
            </a:r>
            <a:r>
              <a:rPr sz="1000" spc="-5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記</a:t>
            </a:r>
            <a:r>
              <a:rPr sz="1000" spc="-6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録</a:t>
            </a:r>
            <a:r>
              <a:rPr sz="1000" spc="-7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5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22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QR</a:t>
            </a:r>
            <a:r>
              <a:rPr sz="1000" spc="-33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コ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ー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ド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病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院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から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受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け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取</a:t>
            </a:r>
            <a:r>
              <a:rPr sz="1000" spc="-150" dirty="0">
                <a:solidFill>
                  <a:srgbClr val="231F20"/>
                </a:solidFill>
                <a:latin typeface="ＭＳ ゴシック"/>
                <a:cs typeface="ＭＳ ゴシック"/>
              </a:rPr>
              <a:t>り</a:t>
            </a:r>
            <a:r>
              <a:rPr sz="1000" spc="15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lang="ja-JP" altLang="en-US"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8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-33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QR</a:t>
            </a:r>
            <a:r>
              <a:rPr sz="1000" spc="-32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コ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ー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ド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直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接</a:t>
            </a:r>
            <a:r>
              <a:rPr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endParaRPr lang="en-US" sz="1000" spc="15" dirty="0" smtClean="0">
              <a:solidFill>
                <a:srgbClr val="231F20"/>
              </a:solidFill>
              <a:latin typeface="ＭＳ ゴシック"/>
              <a:cs typeface="ＭＳ ゴシック"/>
            </a:endParaRPr>
          </a:p>
          <a:p>
            <a:pPr marL="12700" marR="68580" indent="128905">
              <a:lnSpc>
                <a:spcPct val="148200"/>
              </a:lnSpc>
            </a:pPr>
            <a:r>
              <a:rPr sz="1000" spc="-2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提</a:t>
            </a:r>
            <a:r>
              <a:rPr sz="1000" spc="-7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時</a:t>
            </a:r>
            <a:r>
              <a:rPr sz="1000" spc="-2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lang="ja-JP" altLang="en-US"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5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2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QR</a:t>
            </a:r>
            <a:r>
              <a:rPr sz="1000" spc="-30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コ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ー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ド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ス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マ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ホ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読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取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っ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lang="ja-JP" altLang="en-US"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4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50" dirty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セ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ス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21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</a:pP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800" dirty="0">
              <a:latin typeface="ＭＳ ゴシック"/>
              <a:cs typeface="ＭＳ ゴシック"/>
            </a:endParaRPr>
          </a:p>
          <a:p>
            <a:pPr marL="139700" indent="-127635">
              <a:lnSpc>
                <a:spcPct val="100000"/>
              </a:lnSpc>
              <a:spcBef>
                <a:spcPts val="5"/>
              </a:spcBef>
              <a:buSzPct val="90000"/>
              <a:buChar char="■"/>
              <a:tabLst>
                <a:tab pos="140335" algn="l"/>
              </a:tabLst>
            </a:pPr>
            <a:r>
              <a:rPr lang="ja-JP" altLang="en-US" sz="1000" spc="5" dirty="0" smtClean="0">
                <a:solidFill>
                  <a:srgbClr val="C04163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15" dirty="0" smtClean="0">
                <a:solidFill>
                  <a:srgbClr val="C04163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 smtClean="0">
                <a:solidFill>
                  <a:srgbClr val="C04163"/>
                </a:solidFill>
                <a:latin typeface="ＭＳ ゴシック"/>
                <a:cs typeface="ＭＳ ゴシック"/>
              </a:rPr>
              <a:t>価</a:t>
            </a:r>
            <a:r>
              <a:rPr sz="1000" spc="-20" dirty="0" smtClean="0">
                <a:solidFill>
                  <a:srgbClr val="C04163"/>
                </a:solidFill>
                <a:latin typeface="ＭＳ ゴシック"/>
                <a:cs typeface="ＭＳ ゴシック"/>
              </a:rPr>
              <a:t>票</a:t>
            </a:r>
            <a:r>
              <a:rPr sz="1000" spc="-105" dirty="0" smtClean="0">
                <a:solidFill>
                  <a:srgbClr val="C04163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 smtClean="0">
                <a:solidFill>
                  <a:srgbClr val="C04163"/>
                </a:solidFill>
                <a:latin typeface="ＭＳ ゴシック"/>
                <a:cs typeface="ＭＳ ゴシック"/>
              </a:rPr>
              <a:t>入</a:t>
            </a:r>
            <a:r>
              <a:rPr sz="1000" dirty="0" smtClean="0">
                <a:solidFill>
                  <a:srgbClr val="C04163"/>
                </a:solidFill>
                <a:latin typeface="ＭＳ ゴシック"/>
                <a:cs typeface="ＭＳ ゴシック"/>
              </a:rPr>
              <a:t>力</a:t>
            </a:r>
            <a:endParaRPr sz="1000" dirty="0">
              <a:latin typeface="ＭＳ ゴシック"/>
              <a:cs typeface="ＭＳ ゴシック"/>
            </a:endParaRPr>
          </a:p>
          <a:p>
            <a:pPr marL="131445" indent="-119380">
              <a:lnSpc>
                <a:spcPct val="100000"/>
              </a:lnSpc>
              <a:spcBef>
                <a:spcPts val="575"/>
              </a:spcBef>
              <a:buSzPct val="90000"/>
              <a:buAutoNum type="arabicPeriod"/>
              <a:tabLst>
                <a:tab pos="132080" algn="l"/>
              </a:tabLst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対</a:t>
            </a:r>
            <a:r>
              <a:rPr sz="1000" spc="-4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象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16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7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氏</a:t>
            </a:r>
            <a:r>
              <a:rPr sz="1000" spc="-6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2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3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14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8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8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4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誤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り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ない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ご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68580" indent="-128270">
              <a:lnSpc>
                <a:spcPct val="148200"/>
              </a:lnSpc>
              <a:buSzPct val="90000"/>
              <a:buAutoNum type="arabicPeriod"/>
              <a:tabLst>
                <a:tab pos="138430" algn="l"/>
              </a:tabLst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者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情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報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0" dirty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実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際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行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っ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方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氏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12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ご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/>
            </a:r>
            <a:br>
              <a:rPr 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</a:br>
            <a:r>
              <a:rPr sz="1000" spc="-2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続</a:t>
            </a:r>
            <a:r>
              <a:rPr sz="1000" spc="-4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柄</a:t>
            </a:r>
            <a:r>
              <a:rPr sz="1000" spc="-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4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該</a:t>
            </a:r>
            <a:r>
              <a:rPr sz="1000" spc="-6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当</a:t>
            </a:r>
            <a:r>
              <a:rPr sz="1000" spc="-1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9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6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も</a:t>
            </a:r>
            <a:r>
              <a:rPr sz="1000" spc="-6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lang="ja-JP" altLang="en-US" sz="1000" spc="-10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選択ください。</a:t>
            </a:r>
            <a:endParaRPr sz="1000" dirty="0">
              <a:latin typeface="ＭＳ ゴシック"/>
              <a:cs typeface="ＭＳ ゴシック"/>
            </a:endParaRPr>
          </a:p>
          <a:p>
            <a:pPr marL="137160" indent="-125095">
              <a:lnSpc>
                <a:spcPct val="100000"/>
              </a:lnSpc>
              <a:spcBef>
                <a:spcPts val="580"/>
              </a:spcBef>
              <a:buSzPct val="90000"/>
              <a:buAutoNum type="arabicPeriod"/>
              <a:tabLst>
                <a:tab pos="137795" algn="l"/>
              </a:tabLst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選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択</a:t>
            </a:r>
            <a:r>
              <a:rPr sz="1000" spc="-160" dirty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使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っ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切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替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76835">
              <a:lnSpc>
                <a:spcPct val="100000"/>
              </a:lnSpc>
              <a:spcBef>
                <a:spcPts val="580"/>
              </a:spcBef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60" dirty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12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思わ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れる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数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字を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21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spc="20" dirty="0">
                <a:solidFill>
                  <a:srgbClr val="231F20"/>
                </a:solidFill>
                <a:latin typeface="ＭＳ ゴシック"/>
                <a:cs typeface="ＭＳ ゴシック"/>
              </a:rPr>
              <a:t>-----------------------------------------------------------------------------------------</a:t>
            </a:r>
            <a:endParaRPr sz="1000" dirty="0">
              <a:latin typeface="ＭＳ ゴシック"/>
              <a:cs typeface="ＭＳ ゴシック"/>
            </a:endParaRPr>
          </a:p>
          <a:p>
            <a:pPr marL="268605">
              <a:lnSpc>
                <a:spcPct val="100000"/>
              </a:lnSpc>
              <a:spcBef>
                <a:spcPts val="575"/>
              </a:spcBef>
            </a:pP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26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：</a:t>
            </a:r>
            <a:endParaRPr sz="1000" dirty="0">
              <a:latin typeface="ＭＳ ゴシック"/>
              <a:cs typeface="ＭＳ ゴシック"/>
            </a:endParaRPr>
          </a:p>
          <a:p>
            <a:pPr marL="396875">
              <a:lnSpc>
                <a:spcPct val="100000"/>
              </a:lnSpc>
              <a:spcBef>
                <a:spcPts val="580"/>
              </a:spcBef>
            </a:pP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185" dirty="0">
                <a:solidFill>
                  <a:srgbClr val="231F20"/>
                </a:solidFill>
                <a:latin typeface="ＭＳ ゴシック"/>
                <a:cs typeface="ＭＳ ゴシック"/>
              </a:rPr>
              <a:t>Ⅰ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A1</a:t>
            </a:r>
            <a:r>
              <a:rPr sz="1000" spc="-35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〜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4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Ⅲ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C1</a:t>
            </a:r>
            <a:r>
              <a:rPr sz="1000" spc="-34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〜</a:t>
            </a:r>
            <a:r>
              <a:rPr sz="1000" spc="-30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4</a:t>
            </a:r>
            <a:r>
              <a:rPr sz="1000" spc="-27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ぞ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れ評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396875" marR="68580" indent="1905">
              <a:lnSpc>
                <a:spcPct val="148200"/>
              </a:lnSpc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Ⅱ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25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他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様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B1</a:t>
            </a:r>
            <a:r>
              <a:rPr sz="1000" spc="-36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〜</a:t>
            </a:r>
            <a:r>
              <a:rPr sz="1000" spc="-31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9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5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項</a:t>
            </a:r>
            <a:r>
              <a:rPr sz="1000" spc="-7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目</a:t>
            </a:r>
            <a:r>
              <a:rPr sz="1000" spc="-5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ある</a:t>
            </a:r>
            <a:r>
              <a:rPr sz="1000" spc="-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数</a:t>
            </a:r>
            <a:r>
              <a:rPr sz="1000" spc="-4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字を</a:t>
            </a:r>
            <a:r>
              <a:rPr sz="1000" spc="-15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5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8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5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2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2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3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2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9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0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こ</a:t>
            </a:r>
            <a:r>
              <a:rPr sz="1000" spc="-7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endParaRPr lang="en-US" sz="1000" spc="-65" dirty="0" smtClean="0">
              <a:solidFill>
                <a:srgbClr val="231F20"/>
              </a:solidFill>
              <a:latin typeface="ＭＳ ゴシック"/>
              <a:cs typeface="ＭＳ ゴシック"/>
            </a:endParaRPr>
          </a:p>
          <a:p>
            <a:pPr marL="396875" marR="68580" indent="1905">
              <a:lnSpc>
                <a:spcPct val="148200"/>
              </a:lnSpc>
            </a:pPr>
            <a:r>
              <a:rPr sz="1000" spc="-8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393065" marR="68580" indent="5080">
              <a:lnSpc>
                <a:spcPct val="148200"/>
              </a:lnSpc>
            </a:pP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加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え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Ⅱ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も</a:t>
            </a:r>
            <a:r>
              <a:rPr sz="1000" spc="-135" dirty="0">
                <a:solidFill>
                  <a:srgbClr val="231F20"/>
                </a:solidFill>
                <a:latin typeface="ＭＳ ゴシック"/>
                <a:cs typeface="ＭＳ ゴシック"/>
              </a:rPr>
              <a:t>う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ひ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方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法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62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1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マ</a:t>
            </a:r>
            <a:r>
              <a:rPr sz="1000" spc="-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ー</a:t>
            </a:r>
            <a:r>
              <a:rPr sz="1000" spc="-18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クリ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35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位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詳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細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項 </a:t>
            </a:r>
            <a:endParaRPr lang="en-US" sz="1000" dirty="0" smtClean="0">
              <a:solidFill>
                <a:srgbClr val="231F20"/>
              </a:solidFill>
              <a:latin typeface="ＭＳ ゴシック"/>
              <a:cs typeface="ＭＳ ゴシック"/>
            </a:endParaRPr>
          </a:p>
          <a:p>
            <a:pPr marL="393065" marR="68580" indent="5080">
              <a:lnSpc>
                <a:spcPct val="148200"/>
              </a:lnSpc>
            </a:pPr>
            <a:r>
              <a:rPr sz="1000" spc="-9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目</a:t>
            </a:r>
            <a:r>
              <a:rPr sz="1000" spc="-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4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9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示</a:t>
            </a:r>
            <a:r>
              <a:rPr sz="1000" spc="-8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ち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12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数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字を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20" dirty="0">
                <a:solidFill>
                  <a:srgbClr val="231F20"/>
                </a:solidFill>
                <a:latin typeface="ＭＳ ゴシック"/>
                <a:cs typeface="ＭＳ ゴシック"/>
              </a:rPr>
              <a:t>こ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396875" marR="67945">
              <a:lnSpc>
                <a:spcPct val="148200"/>
              </a:lnSpc>
            </a:pP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2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総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合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その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点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前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29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Ⅱ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での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反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映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さ </a:t>
            </a:r>
            <a:endParaRPr lang="en-US" sz="1000" dirty="0" smtClean="0">
              <a:solidFill>
                <a:srgbClr val="231F20"/>
              </a:solidFill>
              <a:latin typeface="ＭＳ ゴシック"/>
              <a:cs typeface="ＭＳ ゴシック"/>
            </a:endParaRPr>
          </a:p>
          <a:p>
            <a:pPr marL="396875" marR="67945">
              <a:lnSpc>
                <a:spcPct val="148200"/>
              </a:lnSpc>
            </a:pPr>
            <a:r>
              <a:rPr sz="1000" spc="-7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396875" marR="5080">
              <a:lnSpc>
                <a:spcPct val="148200"/>
              </a:lnSpc>
            </a:pP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位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評価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305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右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29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次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項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目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20" dirty="0">
                <a:solidFill>
                  <a:srgbClr val="231F20"/>
                </a:solidFill>
                <a:latin typeface="ＭＳ ゴシック"/>
                <a:cs typeface="ＭＳ ゴシック"/>
              </a:rPr>
              <a:t>こ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29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B1</a:t>
            </a:r>
            <a:r>
              <a:rPr sz="1000" spc="-36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〜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B9</a:t>
            </a:r>
            <a:r>
              <a:rPr sz="1000" spc="-31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連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続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20" dirty="0">
                <a:solidFill>
                  <a:srgbClr val="231F20"/>
                </a:solidFill>
                <a:latin typeface="ＭＳ ゴシック"/>
                <a:cs typeface="ＭＳ ゴシック"/>
              </a:rPr>
              <a:t>こ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 </a:t>
            </a:r>
            <a:endParaRPr lang="en-US" sz="1000" dirty="0" smtClean="0">
              <a:solidFill>
                <a:srgbClr val="231F20"/>
              </a:solidFill>
              <a:latin typeface="ＭＳ ゴシック"/>
              <a:cs typeface="ＭＳ ゴシック"/>
            </a:endParaRPr>
          </a:p>
          <a:p>
            <a:pPr marL="396875" marR="5080">
              <a:lnSpc>
                <a:spcPct val="148200"/>
              </a:lnSpc>
            </a:pPr>
            <a:r>
              <a:rPr sz="1000" spc="-2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左</a:t>
            </a:r>
            <a:r>
              <a:rPr sz="1000" spc="-5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29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2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戻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2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6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6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8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前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戻</a:t>
            </a:r>
            <a:r>
              <a:rPr sz="1000" spc="-135" dirty="0">
                <a:solidFill>
                  <a:srgbClr val="231F20"/>
                </a:solidFill>
                <a:latin typeface="ＭＳ ゴシック"/>
                <a:cs typeface="ＭＳ ゴシック"/>
              </a:rPr>
              <a:t>っ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てか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B1</a:t>
            </a:r>
            <a:r>
              <a:rPr sz="1000" spc="-35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〜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B9</a:t>
            </a:r>
            <a:r>
              <a:rPr sz="1000" spc="-29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ぞ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位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15" dirty="0">
                <a:solidFill>
                  <a:srgbClr val="231F20"/>
                </a:solidFill>
                <a:latin typeface="ＭＳ ゴシック"/>
                <a:cs typeface="ＭＳ ゴシック"/>
              </a:rPr>
              <a:t>移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行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こ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も </a:t>
            </a:r>
            <a:endParaRPr lang="en-US" sz="1000" dirty="0" smtClean="0">
              <a:solidFill>
                <a:srgbClr val="231F20"/>
              </a:solidFill>
              <a:latin typeface="ＭＳ ゴシック"/>
              <a:cs typeface="ＭＳ ゴシック"/>
            </a:endParaRPr>
          </a:p>
          <a:p>
            <a:pPr marL="396875" marR="5080">
              <a:lnSpc>
                <a:spcPct val="148200"/>
              </a:lnSpc>
            </a:pPr>
            <a:r>
              <a:rPr sz="1000" spc="-6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spc="20" dirty="0">
                <a:solidFill>
                  <a:srgbClr val="231F20"/>
                </a:solidFill>
                <a:latin typeface="ＭＳ ゴシック"/>
                <a:cs typeface="ＭＳ ゴシック"/>
              </a:rPr>
              <a:t>-----------------------------------------------------------------------------------------</a:t>
            </a:r>
            <a:endParaRPr sz="1000" dirty="0">
              <a:latin typeface="ＭＳ ゴシック"/>
              <a:cs typeface="ＭＳ ゴシック"/>
            </a:endParaRPr>
          </a:p>
          <a:p>
            <a:pPr marL="12700" marR="1482725">
              <a:lnSpc>
                <a:spcPct val="148200"/>
              </a:lnSpc>
              <a:buSzPct val="90000"/>
              <a:buAutoNum type="arabicPeriod" startAt="4"/>
              <a:tabLst>
                <a:tab pos="146050" algn="l"/>
              </a:tabLst>
            </a:pPr>
            <a:r>
              <a:rPr lang="ja-JP" altLang="en-US" sz="1000" spc="-5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5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何</a:t>
            </a:r>
            <a:r>
              <a:rPr sz="1000" spc="-6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2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お</a:t>
            </a:r>
            <a:r>
              <a:rPr sz="1000" spc="-1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気</a:t>
            </a:r>
            <a:r>
              <a:rPr sz="1000" spc="-7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づ</a:t>
            </a:r>
            <a:r>
              <a:rPr sz="1000" spc="-6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9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5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点</a:t>
            </a:r>
            <a:r>
              <a:rPr sz="1000" spc="-7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等</a:t>
            </a:r>
            <a:r>
              <a:rPr sz="1000" spc="-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2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れば</a:t>
            </a:r>
            <a:r>
              <a:rPr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良</a:t>
            </a:r>
            <a:r>
              <a:rPr sz="1000" spc="-9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114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っ</a:t>
            </a:r>
            <a:r>
              <a:rPr sz="1000" spc="-4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3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点</a:t>
            </a:r>
            <a:r>
              <a:rPr sz="1000" spc="-5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4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改</a:t>
            </a:r>
            <a:r>
              <a:rPr sz="1000" spc="-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善</a:t>
            </a:r>
            <a:r>
              <a:rPr sz="1000" spc="-12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8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べ</a:t>
            </a:r>
            <a:r>
              <a:rPr sz="1000" spc="-1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3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点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欄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ご記</a:t>
            </a:r>
            <a:r>
              <a:rPr sz="1000" spc="-21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  </a:t>
            </a:r>
            <a:endParaRPr lang="en-US" sz="1000" dirty="0" smtClean="0">
              <a:solidFill>
                <a:srgbClr val="231F20"/>
              </a:solidFill>
              <a:latin typeface="ＭＳ ゴシック"/>
              <a:cs typeface="ＭＳ ゴシック"/>
            </a:endParaRPr>
          </a:p>
          <a:p>
            <a:pPr marL="12700" marR="1482725">
              <a:lnSpc>
                <a:spcPct val="148200"/>
              </a:lnSpc>
              <a:buSzPct val="90000"/>
              <a:tabLst>
                <a:tab pos="146050" algn="l"/>
              </a:tabLst>
            </a:pPr>
            <a:r>
              <a:rPr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5</a:t>
            </a:r>
            <a:r>
              <a:rPr lang="en-US" altLang="ja-JP"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.</a:t>
            </a:r>
            <a:r>
              <a:rPr lang="ja-JP" altLang="en-US"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39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後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3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定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内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容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登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録し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251</Words>
  <Application>Microsoft Office PowerPoint</Application>
  <PresentationFormat>ユーザー設定</PresentationFormat>
  <Paragraphs>43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2" baseType="lpstr">
      <vt:lpstr>HGPｺﾞｼｯｸE</vt:lpstr>
      <vt:lpstr>HGSｺﾞｼｯｸE</vt:lpstr>
      <vt:lpstr>HGS明朝E</vt:lpstr>
      <vt:lpstr>ＭＳ Ｐゴシック</vt:lpstr>
      <vt:lpstr>ＭＳ ゴシック</vt:lpstr>
      <vt:lpstr>Arial</vt:lpstr>
      <vt:lpstr>Calibri</vt:lpstr>
      <vt:lpstr>Century Gothic</vt:lpstr>
      <vt:lpstr>Office Theme</vt:lpstr>
      <vt:lpstr>オンライン臨床教育評価システム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EPOC2 manu_kanjya 0331.indd</dc:title>
  <dc:creator>小口 絵理香</dc:creator>
  <cp:lastModifiedBy>寺下 雄也</cp:lastModifiedBy>
  <cp:revision>10</cp:revision>
  <dcterms:created xsi:type="dcterms:W3CDTF">2020-09-14T09:34:15Z</dcterms:created>
  <dcterms:modified xsi:type="dcterms:W3CDTF">2022-03-25T05:12:14Z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2020-03-31T00:00:00Z</vt:filetime>
  </property>
  <property fmtid="{D5CDD505-2E9C-101B-9397-08002B2CF9AE}" pid="3" name="Creator">
    <vt:lpwstr>Adobe InDesign CS6 (Macintosh)</vt:lpwstr>
  </property>
  <property fmtid="{D5CDD505-2E9C-101B-9397-08002B2CF9AE}" pid="4" name="LastSaved">
    <vt:filetime>2020-09-14T00:00:00Z</vt:filetime>
  </property>
</Properties>
</file>